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7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2" r:id="rId26"/>
    <p:sldId id="279" r:id="rId27"/>
    <p:sldId id="280" r:id="rId28"/>
    <p:sldId id="283" r:id="rId29"/>
    <p:sldId id="284" r:id="rId3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C025-5AA7-40C8-8C1F-DD8AE60AE5E2}" type="datetimeFigureOut">
              <a:rPr lang="sr-Latn-CS" smtClean="0"/>
              <a:pPr/>
              <a:t>27.1.2015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8981-7337-4E5E-B79F-98D823FAD9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C025-5AA7-40C8-8C1F-DD8AE60AE5E2}" type="datetimeFigureOut">
              <a:rPr lang="sr-Latn-CS" smtClean="0"/>
              <a:pPr/>
              <a:t>27.1.2015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8981-7337-4E5E-B79F-98D823FAD9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C025-5AA7-40C8-8C1F-DD8AE60AE5E2}" type="datetimeFigureOut">
              <a:rPr lang="sr-Latn-CS" smtClean="0"/>
              <a:pPr/>
              <a:t>27.1.2015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8981-7337-4E5E-B79F-98D823FAD9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C025-5AA7-40C8-8C1F-DD8AE60AE5E2}" type="datetimeFigureOut">
              <a:rPr lang="sr-Latn-CS" smtClean="0"/>
              <a:pPr/>
              <a:t>27.1.2015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8981-7337-4E5E-B79F-98D823FAD9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C025-5AA7-40C8-8C1F-DD8AE60AE5E2}" type="datetimeFigureOut">
              <a:rPr lang="sr-Latn-CS" smtClean="0"/>
              <a:pPr/>
              <a:t>27.1.2015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8981-7337-4E5E-B79F-98D823FAD9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C025-5AA7-40C8-8C1F-DD8AE60AE5E2}" type="datetimeFigureOut">
              <a:rPr lang="sr-Latn-CS" smtClean="0"/>
              <a:pPr/>
              <a:t>27.1.2015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8981-7337-4E5E-B79F-98D823FAD9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C025-5AA7-40C8-8C1F-DD8AE60AE5E2}" type="datetimeFigureOut">
              <a:rPr lang="sr-Latn-CS" smtClean="0"/>
              <a:pPr/>
              <a:t>27.1.2015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8981-7337-4E5E-B79F-98D823FAD9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C025-5AA7-40C8-8C1F-DD8AE60AE5E2}" type="datetimeFigureOut">
              <a:rPr lang="sr-Latn-CS" smtClean="0"/>
              <a:pPr/>
              <a:t>27.1.2015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8981-7337-4E5E-B79F-98D823FAD9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C025-5AA7-40C8-8C1F-DD8AE60AE5E2}" type="datetimeFigureOut">
              <a:rPr lang="sr-Latn-CS" smtClean="0"/>
              <a:pPr/>
              <a:t>27.1.2015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8981-7337-4E5E-B79F-98D823FAD9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C025-5AA7-40C8-8C1F-DD8AE60AE5E2}" type="datetimeFigureOut">
              <a:rPr lang="sr-Latn-CS" smtClean="0"/>
              <a:pPr/>
              <a:t>27.1.2015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8981-7337-4E5E-B79F-98D823FAD9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C025-5AA7-40C8-8C1F-DD8AE60AE5E2}" type="datetimeFigureOut">
              <a:rPr lang="sr-Latn-CS" smtClean="0"/>
              <a:pPr/>
              <a:t>27.1.2015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8981-7337-4E5E-B79F-98D823FAD9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AC025-5AA7-40C8-8C1F-DD8AE60AE5E2}" type="datetimeFigureOut">
              <a:rPr lang="sr-Latn-CS" smtClean="0"/>
              <a:pPr/>
              <a:t>27.1.2015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A8981-7337-4E5E-B79F-98D823FAD9D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8000" dirty="0" smtClean="0"/>
              <a:t>AUSTRIJA</a:t>
            </a:r>
            <a:endParaRPr lang="hr-HR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</p:txBody>
      </p:sp>
      <p:pic>
        <p:nvPicPr>
          <p:cNvPr id="6" name="Picture 5" descr="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857628"/>
            <a:ext cx="3086100" cy="20574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a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6694375" cy="5143512"/>
          </a:xfrm>
        </p:spPr>
      </p:pic>
      <p:pic>
        <p:nvPicPr>
          <p:cNvPr id="5" name="Picture 4" descr="a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3" y="1500174"/>
            <a:ext cx="7143767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+mn-lt"/>
              </a:rPr>
              <a:t>VODE</a:t>
            </a:r>
            <a:endParaRPr lang="hr-HR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Kroz Austriju protječe Dunav</a:t>
            </a:r>
            <a:endParaRPr lang="hr-HR" dirty="0"/>
          </a:p>
        </p:txBody>
      </p:sp>
      <p:pic>
        <p:nvPicPr>
          <p:cNvPr id="4" name="Picture 3" descr="a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0407"/>
            <a:ext cx="9144000" cy="5597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latin typeface="+mn-lt"/>
              </a:rPr>
              <a:t>Ostale rijeke su:</a:t>
            </a:r>
            <a:endParaRPr lang="hr-HR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Mura       </a:t>
            </a:r>
            <a:endParaRPr lang="hr-HR" dirty="0"/>
          </a:p>
        </p:txBody>
      </p:sp>
      <p:pic>
        <p:nvPicPr>
          <p:cNvPr id="4" name="Picture 3" descr="a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496"/>
            <a:ext cx="6268023" cy="3696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>
                <a:latin typeface="+mn-lt"/>
              </a:rPr>
              <a:t>Raba</a:t>
            </a:r>
            <a:endParaRPr lang="hr-HR" sz="6000" dirty="0">
              <a:latin typeface="+mn-lt"/>
            </a:endParaRPr>
          </a:p>
        </p:txBody>
      </p:sp>
      <p:pic>
        <p:nvPicPr>
          <p:cNvPr id="4" name="Content Placeholder 3" descr="a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600200"/>
            <a:ext cx="7215237" cy="482919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+mn-lt"/>
              </a:rPr>
              <a:t>Inn</a:t>
            </a:r>
            <a:endParaRPr lang="hr-HR" dirty="0">
              <a:latin typeface="+mn-lt"/>
            </a:endParaRPr>
          </a:p>
        </p:txBody>
      </p:sp>
      <p:pic>
        <p:nvPicPr>
          <p:cNvPr id="4" name="Content Placeholder 3" descr="a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357298"/>
            <a:ext cx="7286676" cy="521497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+mn-lt"/>
              </a:rPr>
              <a:t>JEZERA</a:t>
            </a:r>
            <a:endParaRPr lang="hr-HR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Austrija ima puno ledenjačkih jezera</a:t>
            </a:r>
          </a:p>
          <a:p>
            <a:r>
              <a:rPr lang="hr-HR" dirty="0" smtClean="0"/>
              <a:t>Iz jezera dobivaju električnu energiju</a:t>
            </a:r>
          </a:p>
          <a:p>
            <a:r>
              <a:rPr lang="hr-HR" dirty="0" smtClean="0"/>
              <a:t>Neka jezera su:Nežidersko jezero,jezero Atter,jezero Traun</a:t>
            </a:r>
            <a:endParaRPr lang="hr-HR" dirty="0"/>
          </a:p>
        </p:txBody>
      </p:sp>
      <p:pic>
        <p:nvPicPr>
          <p:cNvPr id="4" name="Picture 3" descr="a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071546"/>
            <a:ext cx="7000924" cy="5357850"/>
          </a:xfrm>
          <a:prstGeom prst="rect">
            <a:avLst/>
          </a:prstGeom>
        </p:spPr>
      </p:pic>
      <p:pic>
        <p:nvPicPr>
          <p:cNvPr id="5" name="Picture 4" descr="a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750075"/>
            <a:ext cx="7286676" cy="5465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+mn-lt"/>
              </a:rPr>
              <a:t>STANOVNIŠTVO</a:t>
            </a:r>
            <a:endParaRPr lang="hr-HR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Većina stanovništva (oko 70 %) Austrije živi u Podunavlju,najviše u Bečkoj zavali</a:t>
            </a:r>
          </a:p>
          <a:p>
            <a:r>
              <a:rPr lang="hr-HR" dirty="0" smtClean="0"/>
              <a:t>Ima oko 8.280.703 mil.stanovnika(2006)</a:t>
            </a:r>
          </a:p>
          <a:p>
            <a:r>
              <a:rPr lang="hr-HR" dirty="0" smtClean="0"/>
              <a:t>Većina Austrije čine Austrijanci,ima i Hrvata u pokrajini Gradišće i Slovence u Koruškoj</a:t>
            </a:r>
          </a:p>
          <a:p>
            <a:r>
              <a:rPr lang="hr-HR" dirty="0" smtClean="0"/>
              <a:t>Tri četvrtine Austrijanaca su katolici</a:t>
            </a:r>
            <a:endParaRPr lang="hr-HR" dirty="0"/>
          </a:p>
        </p:txBody>
      </p:sp>
      <p:pic>
        <p:nvPicPr>
          <p:cNvPr id="4" name="Picture 3" descr="a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475" y="803653"/>
            <a:ext cx="7119987" cy="5339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+mn-lt"/>
              </a:rPr>
              <a:t>GOSPODARSTVO</a:t>
            </a:r>
            <a:endParaRPr lang="hr-HR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Austrija ima razvijenu poljoprivredu(prehra-</a:t>
            </a:r>
          </a:p>
          <a:p>
            <a:pPr>
              <a:buNone/>
            </a:pPr>
            <a:r>
              <a:rPr lang="hr-HR" dirty="0" smtClean="0"/>
              <a:t>    mbena industrija)</a:t>
            </a:r>
          </a:p>
          <a:p>
            <a:pPr>
              <a:buFont typeface="Wingdings"/>
              <a:buChar char=""/>
            </a:pPr>
            <a:r>
              <a:rPr lang="hr-HR" dirty="0" smtClean="0">
                <a:sym typeface="Wingdings"/>
              </a:rPr>
              <a:t>Važno je šumarstvo(drvna i papirna industrija)</a:t>
            </a:r>
          </a:p>
          <a:p>
            <a:pPr>
              <a:buFont typeface="Wingdings"/>
              <a:buChar char=""/>
            </a:pPr>
            <a:r>
              <a:rPr lang="hr-HR" dirty="0" smtClean="0">
                <a:sym typeface="Wingdings"/>
              </a:rPr>
              <a:t>Uz hidroenergiju,važna su nalazišta kamene soli i željezne rude</a:t>
            </a:r>
          </a:p>
          <a:p>
            <a:pPr>
              <a:buFont typeface="Wingdings"/>
              <a:buChar char=""/>
            </a:pPr>
            <a:r>
              <a:rPr lang="hr-HR" dirty="0" smtClean="0">
                <a:sym typeface="Wingdings"/>
              </a:rPr>
              <a:t>Razvijena je strojogradnja,elektrotehnička industrija i dr.</a:t>
            </a:r>
          </a:p>
          <a:p>
            <a:pPr>
              <a:buFont typeface="Wingdings"/>
              <a:buChar char=""/>
            </a:pPr>
            <a:r>
              <a:rPr lang="hr-HR" dirty="0" smtClean="0">
                <a:sym typeface="Wingdings"/>
              </a:rPr>
              <a:t>Austrija je po broju turista vodeča alpska država</a:t>
            </a:r>
            <a:endParaRPr lang="hr-HR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a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500826" cy="4331176"/>
          </a:xfrm>
        </p:spPr>
      </p:pic>
      <p:pic>
        <p:nvPicPr>
          <p:cNvPr id="5" name="Picture 4" descr="a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2057" y="1643050"/>
            <a:ext cx="7441943" cy="5214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+mn-lt"/>
              </a:rPr>
              <a:t>GRADOVI</a:t>
            </a:r>
            <a:endParaRPr lang="hr-HR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Glavni grad je Beč(Wien)</a:t>
            </a:r>
          </a:p>
          <a:p>
            <a:r>
              <a:rPr lang="hr-HR" dirty="0" smtClean="0"/>
              <a:t>Glavni grad nekadašnje Austro-Ugarske Monarhije koji ima puno muzeja,kulturnih događaja,građevina koje privlače brojne turiste</a:t>
            </a:r>
          </a:p>
          <a:p>
            <a:endParaRPr lang="hr-HR" dirty="0"/>
          </a:p>
        </p:txBody>
      </p:sp>
      <p:pic>
        <p:nvPicPr>
          <p:cNvPr id="4" name="Picture 3" descr="austrija.jpe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285" y="785794"/>
            <a:ext cx="8261715" cy="4905393"/>
          </a:xfrm>
          <a:prstGeom prst="rect">
            <a:avLst/>
          </a:prstGeom>
        </p:spPr>
      </p:pic>
      <p:pic>
        <p:nvPicPr>
          <p:cNvPr id="5" name="Picture 4" descr="austrija.jpe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403" y="1071546"/>
            <a:ext cx="7739935" cy="5286412"/>
          </a:xfrm>
          <a:prstGeom prst="rect">
            <a:avLst/>
          </a:prstGeom>
        </p:spPr>
      </p:pic>
      <p:pic>
        <p:nvPicPr>
          <p:cNvPr id="6" name="Picture 5" descr="austrija.jpeg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216" y="422888"/>
            <a:ext cx="7803312" cy="5863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600" dirty="0" smtClean="0">
                <a:solidFill>
                  <a:srgbClr val="7030A0"/>
                </a:solidFill>
                <a:latin typeface="+mn-lt"/>
              </a:rPr>
              <a:t>UVOD</a:t>
            </a:r>
            <a:endParaRPr lang="hr-HR" sz="66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Savezna republika</a:t>
            </a:r>
          </a:p>
          <a:p>
            <a:r>
              <a:rPr lang="hr-HR" dirty="0" smtClean="0"/>
              <a:t>Sastoji se od devet saveznih zemalja</a:t>
            </a:r>
          </a:p>
          <a:p>
            <a:r>
              <a:rPr lang="hr-HR" dirty="0" smtClean="0"/>
              <a:t>Himna:Land der Berge,Land am Strom</a:t>
            </a:r>
          </a:p>
          <a:p>
            <a:r>
              <a:rPr lang="hr-HR" dirty="0" smtClean="0"/>
              <a:t>Broj stanovnika:8.280.703 mil.(2006)</a:t>
            </a:r>
          </a:p>
          <a:p>
            <a:r>
              <a:rPr lang="hr-HR" dirty="0" smtClean="0"/>
              <a:t>Valuta: €</a:t>
            </a:r>
            <a:endParaRPr lang="hr-HR" dirty="0"/>
          </a:p>
        </p:txBody>
      </p:sp>
      <p:pic>
        <p:nvPicPr>
          <p:cNvPr id="4" name="Picture 3" descr="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4071942"/>
            <a:ext cx="3844511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+mn-lt"/>
              </a:rPr>
              <a:t>Ostali gradovi su:</a:t>
            </a:r>
            <a:endParaRPr lang="hr-HR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800" dirty="0" smtClean="0"/>
              <a:t>LINZ-podunavsko središte</a:t>
            </a:r>
          </a:p>
          <a:p>
            <a:r>
              <a:rPr lang="hr-HR" sz="4800" dirty="0" smtClean="0"/>
              <a:t>GRAZ</a:t>
            </a:r>
          </a:p>
          <a:p>
            <a:r>
              <a:rPr lang="hr-HR" sz="4800" dirty="0" smtClean="0"/>
              <a:t>SALZBURG</a:t>
            </a:r>
          </a:p>
          <a:p>
            <a:r>
              <a:rPr lang="hr-HR" sz="4800" dirty="0" smtClean="0"/>
              <a:t>INNSBRUCK</a:t>
            </a:r>
          </a:p>
          <a:p>
            <a:endParaRPr lang="hr-HR" sz="4800" dirty="0" smtClean="0"/>
          </a:p>
          <a:p>
            <a:endParaRPr lang="hr-H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Linz</a:t>
            </a:r>
            <a:endParaRPr lang="hr-HR" dirty="0"/>
          </a:p>
        </p:txBody>
      </p:sp>
      <p:pic>
        <p:nvPicPr>
          <p:cNvPr id="4" name="Content Placeholder 3" descr="austrija.jpe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428736"/>
            <a:ext cx="7358114" cy="489649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Graz</a:t>
            </a:r>
            <a:endParaRPr lang="hr-HR" dirty="0"/>
          </a:p>
        </p:txBody>
      </p:sp>
      <p:pic>
        <p:nvPicPr>
          <p:cNvPr id="4" name="Content Placeholder 3" descr="austrija.jpeg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7521" y="1285860"/>
            <a:ext cx="7871961" cy="514353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Salzburg</a:t>
            </a:r>
            <a:endParaRPr lang="hr-HR" dirty="0"/>
          </a:p>
        </p:txBody>
      </p:sp>
      <p:pic>
        <p:nvPicPr>
          <p:cNvPr id="4" name="Content Placeholder 3" descr="austrija.jpeg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1064" y="1428736"/>
            <a:ext cx="7620054" cy="507209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Innsbruck</a:t>
            </a:r>
            <a:endParaRPr lang="hr-HR" dirty="0"/>
          </a:p>
        </p:txBody>
      </p:sp>
      <p:pic>
        <p:nvPicPr>
          <p:cNvPr id="4" name="Content Placeholder 3" descr="austrija.jpe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8286808" cy="492922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+mn-lt"/>
              </a:rPr>
              <a:t>ZANIMLJIVOSTI</a:t>
            </a:r>
            <a:endParaRPr lang="hr-HR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Palača Schönbrunn</a:t>
            </a:r>
          </a:p>
          <a:p>
            <a:r>
              <a:rPr lang="vi-VN" dirty="0" smtClean="0"/>
              <a:t>Dvorac Schönbrunn u Beču je jedna od najvažnijih kulturnih spomenika u Austriji i od 1860-ih je također jedna od glavnih turističkih atrakcija u Beču. </a:t>
            </a:r>
            <a:endParaRPr lang="hr-HR" dirty="0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8382027" cy="6286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+mn-lt"/>
              </a:rPr>
              <a:t>Spanish Riding School</a:t>
            </a:r>
            <a:endParaRPr lang="hr-HR" dirty="0">
              <a:latin typeface="+mn-lt"/>
            </a:endParaRPr>
          </a:p>
        </p:txBody>
      </p:sp>
      <p:pic>
        <p:nvPicPr>
          <p:cNvPr id="4" name="Content Placeholder 3" descr="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17713" cy="5643578"/>
          </a:xfrm>
        </p:spPr>
      </p:pic>
      <p:pic>
        <p:nvPicPr>
          <p:cNvPr id="5" name="Picture 4" descr="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5061" y="0"/>
            <a:ext cx="4553878" cy="6858000"/>
          </a:xfrm>
          <a:prstGeom prst="rect">
            <a:avLst/>
          </a:prstGeom>
        </p:spPr>
      </p:pic>
      <p:pic>
        <p:nvPicPr>
          <p:cNvPr id="6" name="Picture 5" descr="22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928670"/>
            <a:ext cx="8429684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Austrija je poznata po kuhinji</a:t>
            </a:r>
          </a:p>
          <a:p>
            <a:r>
              <a:rPr lang="hr-HR" dirty="0" smtClean="0"/>
              <a:t>Neke od specijaliteta su:</a:t>
            </a:r>
          </a:p>
          <a:p>
            <a:pPr>
              <a:buNone/>
            </a:pPr>
            <a:r>
              <a:rPr lang="hr-HR" dirty="0" smtClean="0"/>
              <a:t>    1. Tirolske okruglice od slanine</a:t>
            </a:r>
          </a:p>
          <a:p>
            <a:pPr>
              <a:buNone/>
            </a:pPr>
            <a:r>
              <a:rPr lang="hr-HR" dirty="0" smtClean="0"/>
              <a:t>    2. Pržolica s lukom</a:t>
            </a:r>
          </a:p>
          <a:p>
            <a:pPr>
              <a:buNone/>
            </a:pPr>
            <a:r>
              <a:rPr lang="hr-HR" dirty="0" smtClean="0"/>
              <a:t>    3.Saće</a:t>
            </a:r>
          </a:p>
          <a:p>
            <a:pPr>
              <a:buNone/>
            </a:pPr>
            <a:r>
              <a:rPr lang="hr-HR" dirty="0" smtClean="0"/>
              <a:t>    4. Bečka kuhana govedina</a:t>
            </a:r>
          </a:p>
          <a:p>
            <a:pPr>
              <a:buNone/>
            </a:pPr>
            <a:r>
              <a:rPr lang="hr-HR" dirty="0" smtClean="0"/>
              <a:t>    5.Savijača od jabuka</a:t>
            </a:r>
          </a:p>
          <a:p>
            <a:pPr>
              <a:buNone/>
            </a:pPr>
            <a:r>
              <a:rPr lang="hr-HR" dirty="0" smtClean="0"/>
              <a:t>    6.Sacher torta</a:t>
            </a:r>
            <a:endParaRPr lang="hr-HR" dirty="0"/>
          </a:p>
        </p:txBody>
      </p:sp>
      <p:pic>
        <p:nvPicPr>
          <p:cNvPr id="4" name="Picture 3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28000" cy="4064000"/>
          </a:xfrm>
          <a:prstGeom prst="rect">
            <a:avLst/>
          </a:prstGeom>
        </p:spPr>
      </p:pic>
      <p:pic>
        <p:nvPicPr>
          <p:cNvPr id="5" name="Picture 4" descr="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214554"/>
            <a:ext cx="7500958" cy="4643446"/>
          </a:xfrm>
          <a:prstGeom prst="rect">
            <a:avLst/>
          </a:prstGeom>
        </p:spPr>
      </p:pic>
      <p:pic>
        <p:nvPicPr>
          <p:cNvPr id="6" name="Picture 5" descr="8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000108"/>
            <a:ext cx="8255000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Austrija je poznata po proizvodnji sira</a:t>
            </a:r>
            <a:endParaRPr lang="hr-HR" dirty="0"/>
          </a:p>
        </p:txBody>
      </p:sp>
      <p:pic>
        <p:nvPicPr>
          <p:cNvPr id="4" name="Picture 3" descr="8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714356"/>
            <a:ext cx="8387387" cy="5810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NAPRAVILA:</a:t>
            </a:r>
          </a:p>
          <a:p>
            <a:r>
              <a:rPr lang="hr-HR" dirty="0" smtClean="0"/>
              <a:t>LARA PERKOVIĆ</a:t>
            </a:r>
          </a:p>
          <a:p>
            <a:r>
              <a:rPr lang="hr-HR" dirty="0" smtClean="0"/>
              <a:t>7.D</a:t>
            </a:r>
            <a:endParaRPr lang="hr-HR" dirty="0"/>
          </a:p>
        </p:txBody>
      </p:sp>
      <p:pic>
        <p:nvPicPr>
          <p:cNvPr id="4" name="Picture 3" descr="austrij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1833" y="3013064"/>
            <a:ext cx="6562167" cy="3844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+mn-lt"/>
              </a:rPr>
              <a:t>GEOGRAFSKI POLOŽAJ</a:t>
            </a:r>
            <a:endParaRPr lang="hr-HR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Austrija graniči s Lihtenštajnom i Švicarskom na zapadu, Italijom i Slovenijom na jugu, Mađarskom i Slovačkom na istoku, te Njemačkom i Češkom na sjeveru.</a:t>
            </a:r>
            <a:endParaRPr lang="hr-HR" dirty="0"/>
          </a:p>
        </p:txBody>
      </p:sp>
      <p:pic>
        <p:nvPicPr>
          <p:cNvPr id="4" name="Picture 3" descr="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80843"/>
            <a:ext cx="8001056" cy="5989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+mn-lt"/>
              </a:rPr>
              <a:t>GEOGRAFSKI SMJEŠTAJ</a:t>
            </a:r>
            <a:endParaRPr lang="hr-HR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 jugu centralne Europe</a:t>
            </a:r>
          </a:p>
          <a:p>
            <a:r>
              <a:rPr lang="hr-HR" dirty="0" smtClean="0"/>
              <a:t>Nalazi se južno od nultog meridijana i sjeverno od ekvatora</a:t>
            </a:r>
            <a:endParaRPr lang="hr-HR" dirty="0"/>
          </a:p>
        </p:txBody>
      </p:sp>
      <p:pic>
        <p:nvPicPr>
          <p:cNvPr id="4" name="Picture 3" descr="a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28604"/>
            <a:ext cx="8191557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+mn-lt"/>
              </a:rPr>
              <a:t>RELJEF</a:t>
            </a:r>
            <a:endParaRPr lang="hr-HR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Najveći dio Austrije je alpski(oko 70 %)</a:t>
            </a:r>
          </a:p>
          <a:p>
            <a:r>
              <a:rPr lang="hr-HR" dirty="0" smtClean="0"/>
              <a:t>BEČKA ZAVALA-glavno težište naseljenosti i gospodarstva njezin podunavski i pripanonski dio</a:t>
            </a:r>
          </a:p>
          <a:p>
            <a:r>
              <a:rPr lang="hr-HR" dirty="0" smtClean="0"/>
              <a:t>Ima puno šuma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a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38648" cy="5143512"/>
          </a:xfrm>
        </p:spPr>
      </p:pic>
      <p:pic>
        <p:nvPicPr>
          <p:cNvPr id="5" name="Picture 4" descr="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8203" y="1285861"/>
            <a:ext cx="7425798" cy="5572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+mn-lt"/>
              </a:rPr>
              <a:t>KLIMA</a:t>
            </a:r>
            <a:endParaRPr lang="hr-HR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Austrija ima prijelaznu umjereno kontinentalnu klimu</a:t>
            </a:r>
          </a:p>
          <a:p>
            <a:r>
              <a:rPr lang="pl-PL" dirty="0" smtClean="0"/>
              <a:t>Alpski predjeli imaju planinsku klimu</a:t>
            </a:r>
          </a:p>
          <a:p>
            <a:r>
              <a:rPr lang="pl-PL" dirty="0" smtClean="0"/>
              <a:t>Kiše su česte ljetu</a:t>
            </a:r>
            <a:endParaRPr lang="hr-HR" dirty="0"/>
          </a:p>
        </p:txBody>
      </p:sp>
      <p:pic>
        <p:nvPicPr>
          <p:cNvPr id="4" name="Picture 3" descr="a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36" y="500042"/>
            <a:ext cx="8429944" cy="5753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a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072326" cy="4714884"/>
          </a:xfrm>
        </p:spPr>
      </p:pic>
      <p:pic>
        <p:nvPicPr>
          <p:cNvPr id="5" name="Picture 4" descr="a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3571876"/>
            <a:ext cx="6000760" cy="328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+mn-lt"/>
              </a:rPr>
              <a:t>VEGETACIJA</a:t>
            </a:r>
            <a:endParaRPr lang="hr-HR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Biljni pokrov ovisi o reljefu, vodi i klimi</a:t>
            </a:r>
          </a:p>
          <a:p>
            <a:r>
              <a:rPr lang="hr-HR" dirty="0" smtClean="0"/>
              <a:t>do 1000 m rastu miješane šume (bukva,lipa,</a:t>
            </a:r>
          </a:p>
          <a:p>
            <a:pPr>
              <a:buNone/>
            </a:pPr>
            <a:r>
              <a:rPr lang="hr-HR" dirty="0" smtClean="0"/>
              <a:t>    hrast i javor)</a:t>
            </a:r>
          </a:p>
          <a:p>
            <a:pPr>
              <a:buFont typeface="Wingdings"/>
              <a:buChar char=""/>
            </a:pPr>
            <a:r>
              <a:rPr lang="hr-HR" dirty="0" smtClean="0"/>
              <a:t>iznad toga crnogorične šume (najviše smreka)</a:t>
            </a:r>
          </a:p>
          <a:p>
            <a:pPr>
              <a:buFont typeface="Wingdings"/>
              <a:buChar char=""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Ravi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363</Words>
  <Application>Microsoft Office PowerPoint</Application>
  <PresentationFormat>Prikaz na zaslonu (4:3)</PresentationFormat>
  <Paragraphs>76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0" baseType="lpstr">
      <vt:lpstr>Office Theme</vt:lpstr>
      <vt:lpstr>AUSTRIJA</vt:lpstr>
      <vt:lpstr>UVOD</vt:lpstr>
      <vt:lpstr>GEOGRAFSKI POLOŽAJ</vt:lpstr>
      <vt:lpstr>GEOGRAFSKI SMJEŠTAJ</vt:lpstr>
      <vt:lpstr>RELJEF</vt:lpstr>
      <vt:lpstr>PowerPointova prezentacija</vt:lpstr>
      <vt:lpstr>KLIMA</vt:lpstr>
      <vt:lpstr>PowerPointova prezentacija</vt:lpstr>
      <vt:lpstr>VEGETACIJA</vt:lpstr>
      <vt:lpstr>PowerPointova prezentacija</vt:lpstr>
      <vt:lpstr>VODE</vt:lpstr>
      <vt:lpstr>Ostale rijeke su:</vt:lpstr>
      <vt:lpstr>Raba</vt:lpstr>
      <vt:lpstr>Inn</vt:lpstr>
      <vt:lpstr>JEZERA</vt:lpstr>
      <vt:lpstr>STANOVNIŠTVO</vt:lpstr>
      <vt:lpstr>GOSPODARSTVO</vt:lpstr>
      <vt:lpstr>PowerPointova prezentacija</vt:lpstr>
      <vt:lpstr>GRADOVI</vt:lpstr>
      <vt:lpstr>Ostali gradovi su:</vt:lpstr>
      <vt:lpstr>Linz</vt:lpstr>
      <vt:lpstr>Graz</vt:lpstr>
      <vt:lpstr>Salzburg</vt:lpstr>
      <vt:lpstr>Innsbruck</vt:lpstr>
      <vt:lpstr>ZANIMLJIVOSTI</vt:lpstr>
      <vt:lpstr>Spanish Riding School</vt:lpstr>
      <vt:lpstr>PowerPointova prezentacija</vt:lpstr>
      <vt:lpstr>PowerPointova prezentacija</vt:lpstr>
      <vt:lpstr>HVALA NA PAŽNJI!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AUSTRIJA</dc:title>
  <dc:creator>Nikola</dc:creator>
  <cp:lastModifiedBy>Rahela</cp:lastModifiedBy>
  <cp:revision>25</cp:revision>
  <dcterms:created xsi:type="dcterms:W3CDTF">2014-09-19T18:04:22Z</dcterms:created>
  <dcterms:modified xsi:type="dcterms:W3CDTF">2015-01-27T08:35:59Z</dcterms:modified>
</cp:coreProperties>
</file>