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17E9-9A2A-4A44-BC24-A378B087274B}" type="datetimeFigureOut">
              <a:rPr lang="sr-Latn-CS" smtClean="0"/>
              <a:pPr/>
              <a:t>3.12.2014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0FF-26E7-4028-B07B-8877AA21D9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17E9-9A2A-4A44-BC24-A378B087274B}" type="datetimeFigureOut">
              <a:rPr lang="sr-Latn-CS" smtClean="0"/>
              <a:pPr/>
              <a:t>3.12.2014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0FF-26E7-4028-B07B-8877AA21D9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17E9-9A2A-4A44-BC24-A378B087274B}" type="datetimeFigureOut">
              <a:rPr lang="sr-Latn-CS" smtClean="0"/>
              <a:pPr/>
              <a:t>3.12.2014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0FF-26E7-4028-B07B-8877AA21D9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17E9-9A2A-4A44-BC24-A378B087274B}" type="datetimeFigureOut">
              <a:rPr lang="sr-Latn-CS" smtClean="0"/>
              <a:pPr/>
              <a:t>3.12.2014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0FF-26E7-4028-B07B-8877AA21D9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17E9-9A2A-4A44-BC24-A378B087274B}" type="datetimeFigureOut">
              <a:rPr lang="sr-Latn-CS" smtClean="0"/>
              <a:pPr/>
              <a:t>3.12.2014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0FF-26E7-4028-B07B-8877AA21D9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17E9-9A2A-4A44-BC24-A378B087274B}" type="datetimeFigureOut">
              <a:rPr lang="sr-Latn-CS" smtClean="0"/>
              <a:pPr/>
              <a:t>3.12.2014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0FF-26E7-4028-B07B-8877AA21D9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17E9-9A2A-4A44-BC24-A378B087274B}" type="datetimeFigureOut">
              <a:rPr lang="sr-Latn-CS" smtClean="0"/>
              <a:pPr/>
              <a:t>3.12.2014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0FF-26E7-4028-B07B-8877AA21D9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17E9-9A2A-4A44-BC24-A378B087274B}" type="datetimeFigureOut">
              <a:rPr lang="sr-Latn-CS" smtClean="0"/>
              <a:pPr/>
              <a:t>3.12.2014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0FF-26E7-4028-B07B-8877AA21D9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17E9-9A2A-4A44-BC24-A378B087274B}" type="datetimeFigureOut">
              <a:rPr lang="sr-Latn-CS" smtClean="0"/>
              <a:pPr/>
              <a:t>3.12.2014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0FF-26E7-4028-B07B-8877AA21D9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17E9-9A2A-4A44-BC24-A378B087274B}" type="datetimeFigureOut">
              <a:rPr lang="sr-Latn-CS" smtClean="0"/>
              <a:pPr/>
              <a:t>3.12.2014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0FF-26E7-4028-B07B-8877AA21D9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17E9-9A2A-4A44-BC24-A378B087274B}" type="datetimeFigureOut">
              <a:rPr lang="sr-Latn-CS" smtClean="0"/>
              <a:pPr/>
              <a:t>3.12.2014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0FF-26E7-4028-B07B-8877AA21D96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17E9-9A2A-4A44-BC24-A378B087274B}" type="datetimeFigureOut">
              <a:rPr lang="sr-Latn-CS" smtClean="0"/>
              <a:pPr/>
              <a:t>3.12.2014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90FF-26E7-4028-B07B-8877AA21D96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BELGIJA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GOSPODARSTVO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928802"/>
            <a:ext cx="6400800" cy="2786082"/>
          </a:xfrm>
        </p:spPr>
        <p:txBody>
          <a:bodyPr>
            <a:normAutofit fontScale="70000" lnSpcReduction="20000"/>
          </a:bodyPr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Belgija visok stupanj razvoja može zahvaliti povoljnom zemljopisnom položaju, izuzetno razvijenoj prometnoj infrastrukturi, raznolikoj industriji, te razvijenoj trgovini. Industrija je uglavnom koncentrirana u vrlo razvijenoj i bogatoj regiji 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Flandriji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na sjeveru, koja je poznata i po najvećoj vrijednosti izvoza po glavi stanovnika u svijetu. Belgija je prisiljena uvoziti znatne količine sirovina, zbog nedovoljnog broja prirodnih izvora, te izvoziti velike količine gotovih proizvoda.</a:t>
            </a:r>
          </a:p>
        </p:txBody>
      </p:sp>
      <p:pic>
        <p:nvPicPr>
          <p:cNvPr id="23554" name="Picture 2" descr="https://encrypted-tbn3.gstatic.com/images?q=tbn:ANd9GcQNDXx4d-ygVUzsHXafjEFGPDBBO_Vt76R3c6ZhhtqOQLhwQzb3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4572008"/>
            <a:ext cx="3659981" cy="2071702"/>
          </a:xfrm>
          <a:prstGeom prst="rect">
            <a:avLst/>
          </a:prstGeom>
          <a:noFill/>
        </p:spPr>
      </p:pic>
      <p:pic>
        <p:nvPicPr>
          <p:cNvPr id="23556" name="Picture 4" descr="https://encrypted-tbn1.gstatic.com/images?q=tbn:ANd9GcTRDM9nyPJXmMb_ihPjQ5fFfe1Yx0co_DSqk4NbJ0BiLVTqU0z3U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7200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GRADOVI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7858180" cy="500066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Veliki i lijepi gradovi u Belgiji su Antwerpen,Gent,Charleroi,Anderlecht.Brugge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24580" name="Picture 4" descr="http://www.bouwdigitaal.be/sites/default/files/6a00d83451607569e20120a657981a970c-800w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2928926" cy="1950665"/>
          </a:xfrm>
          <a:prstGeom prst="rect">
            <a:avLst/>
          </a:prstGeom>
          <a:noFill/>
        </p:spPr>
      </p:pic>
      <p:pic>
        <p:nvPicPr>
          <p:cNvPr id="24584" name="Picture 8" descr="http://www.kras.nl/wsmedia/afbeelding/003/012/078/gent-belgie-nacht-2010-2011-22381630_nacht_gent_winter_s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285992"/>
            <a:ext cx="2666987" cy="2000240"/>
          </a:xfrm>
          <a:prstGeom prst="rect">
            <a:avLst/>
          </a:prstGeom>
          <a:noFill/>
        </p:spPr>
      </p:pic>
      <p:pic>
        <p:nvPicPr>
          <p:cNvPr id="24586" name="Picture 10" descr="https://c1.staticflickr.com/7/6208/6063765914_11d3801e96_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66" y="2285992"/>
            <a:ext cx="3071834" cy="1819102"/>
          </a:xfrm>
          <a:prstGeom prst="rect">
            <a:avLst/>
          </a:prstGeom>
          <a:noFill/>
        </p:spPr>
      </p:pic>
      <p:pic>
        <p:nvPicPr>
          <p:cNvPr id="24592" name="Picture 16" descr="https://encrypted-tbn0.gstatic.com/images?q=tbn:ANd9GcRzHeKfDCr8vvRmqGVRK3VwT32zpvxSESxcVdcn7wfInAp1wflx7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357694"/>
            <a:ext cx="3338035" cy="2500306"/>
          </a:xfrm>
          <a:prstGeom prst="rect">
            <a:avLst/>
          </a:prstGeom>
          <a:noFill/>
        </p:spPr>
      </p:pic>
      <p:pic>
        <p:nvPicPr>
          <p:cNvPr id="24594" name="Picture 18" descr="http://www.canuckabroad.com/places/wp-content/uploads/2013/10/Brugge-Belgiu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357694"/>
            <a:ext cx="3302236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143008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ZANIMLJIVOSTI</a:t>
            </a:r>
            <a:endParaRPr lang="hr-HR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857232"/>
            <a:ext cx="6400800" cy="2428892"/>
          </a:xfrm>
        </p:spPr>
        <p:txBody>
          <a:bodyPr>
            <a:noAutofit/>
          </a:bodyPr>
          <a:lstStyle/>
          <a:p>
            <a:r>
              <a:rPr lang="hr-HR" sz="2000" dirty="0" smtClean="0">
                <a:solidFill>
                  <a:schemeClr val="tx1"/>
                </a:solidFill>
              </a:rPr>
              <a:t>Glani grad Belgije je Bruxelles,no on je i ujedno </a:t>
            </a:r>
            <a:r>
              <a:rPr lang="hr-HR" sz="2000" b="1" dirty="0" smtClean="0">
                <a:solidFill>
                  <a:schemeClr val="tx1"/>
                </a:solidFill>
              </a:rPr>
              <a:t>središte Europske unije i NATO-a.</a:t>
            </a:r>
            <a:r>
              <a:rPr lang="hr-HR" sz="2000" dirty="0" smtClean="0">
                <a:solidFill>
                  <a:schemeClr val="tx1"/>
                </a:solidFill>
              </a:rPr>
              <a:t>Drugi grad po veličini je Antwerpen.On je ujedno </a:t>
            </a:r>
            <a:r>
              <a:rPr lang="hr-HR" sz="2000" b="1" dirty="0" smtClean="0">
                <a:solidFill>
                  <a:schemeClr val="tx1"/>
                </a:solidFill>
              </a:rPr>
              <a:t>važna belgijska i europska luka</a:t>
            </a:r>
            <a:r>
              <a:rPr lang="hr-HR" sz="2000" dirty="0" smtClean="0">
                <a:solidFill>
                  <a:schemeClr val="tx1"/>
                </a:solidFill>
              </a:rPr>
              <a:t>.Poznato je brušenje dijamanata.Slavni lik iz detektivskih romana Agathe Christie ,Hercule Poirot porijeklom je belgijanac.Belgijska endivija je biljka koja se uzgaja u staklenicima, a posebna je po tome što podnosi svjetlost.Raste i čuva se u mraku.Lišće joj je bijele boje. Belgija je poznati proizvođač čokolade.Omiljeni vafli u belgiji su belgijski vafli</a:t>
            </a:r>
          </a:p>
          <a:p>
            <a:endParaRPr lang="hr-HR" sz="2000" dirty="0" smtClean="0">
              <a:solidFill>
                <a:schemeClr val="tx1"/>
              </a:solidFill>
            </a:endParaRPr>
          </a:p>
          <a:p>
            <a:endParaRPr lang="hr-HR" sz="2000" dirty="0" smtClean="0">
              <a:solidFill>
                <a:schemeClr val="tx1"/>
              </a:solidFill>
            </a:endParaRPr>
          </a:p>
        </p:txBody>
      </p:sp>
      <p:pic>
        <p:nvPicPr>
          <p:cNvPr id="25602" name="Picture 2" descr="http://www.recepti-svijeta.com/wp-content/uploads/2013/12/belgijski_vafli_re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2571980" cy="1715627"/>
          </a:xfrm>
          <a:prstGeom prst="rect">
            <a:avLst/>
          </a:prstGeom>
          <a:noFill/>
        </p:spPr>
      </p:pic>
      <p:pic>
        <p:nvPicPr>
          <p:cNvPr id="25604" name="Picture 4" descr="http://www.revistadeletras.net/wp-content/uploads/2011/06/David-Such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86256"/>
            <a:ext cx="2000264" cy="2218117"/>
          </a:xfrm>
          <a:prstGeom prst="rect">
            <a:avLst/>
          </a:prstGeom>
          <a:noFill/>
        </p:spPr>
      </p:pic>
      <p:pic>
        <p:nvPicPr>
          <p:cNvPr id="25606" name="Picture 6" descr="http://www.agroklub.com/upload/slike/endivija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71942"/>
            <a:ext cx="2214578" cy="2214578"/>
          </a:xfrm>
          <a:prstGeom prst="rect">
            <a:avLst/>
          </a:prstGeom>
          <a:noFill/>
        </p:spPr>
      </p:pic>
      <p:pic>
        <p:nvPicPr>
          <p:cNvPr id="25608" name="Picture 8" descr="http://s2.pticica.com/foto/0000261702_l_0_K8yE1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714884"/>
            <a:ext cx="1930710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HVALA NA PAŽNJI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2786058"/>
            <a:ext cx="6400800" cy="17526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Marin Mudrinić 7.b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0"/>
            <a:ext cx="7772400" cy="1714511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SADRŽAJ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643050"/>
            <a:ext cx="6929486" cy="464347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1.UVOD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2.GEOGRAFSKI SMJEŠTAJ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3.RELJEF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4.VODE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5.KLIMA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6.VEGETACIJA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7.STANOVNIŠTVO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8.GOSPODARSTVO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9.GRADOVI 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10.ZANIMLJIVOSTI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UVOD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1928802"/>
            <a:ext cx="6400800" cy="175260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 zadatak, od profesorice sam dobio da napravim prezentaciju o državi Belgiji.PA KRENIMO!!!!</a:t>
            </a:r>
            <a:endParaRPr lang="hr-H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-214338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GEOGRAFSKI SMJEŠTAJ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1500174"/>
            <a:ext cx="6400800" cy="4357718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1"/>
                </a:solidFill>
              </a:rPr>
              <a:t>Belgija je država koja graniči sa Nizozemskom,Luksemburgom,Njemačkom,Francuskom te izlazi n Sjeverno more</a:t>
            </a:r>
            <a:endParaRPr lang="hr-H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Položaj Belgij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928934"/>
            <a:ext cx="4714908" cy="354491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RELJEF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164305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Belgija je na sjeveru niska i u njoj ima poldera,a na jugu se prostire veći dio Ardena.Između ta dva krajolika nalazi se nekoć slavna okosnica i danas gusto naseljena dolina rijeke Meuse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8436" name="Picture 4" descr="http://www.selectrip.fr/guide-vacances/wp-content/uploads/2010/06/ardennes-470x3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4292335" cy="3214686"/>
          </a:xfrm>
          <a:prstGeom prst="rect">
            <a:avLst/>
          </a:prstGeom>
          <a:noFill/>
        </p:spPr>
      </p:pic>
      <p:pic>
        <p:nvPicPr>
          <p:cNvPr id="18438" name="Picture 6" descr="http://www.24sata.hr/image/u-sudaru-glisera-i-teglenice-na-rijeci-meuse-cetvero-poginulih-504x335-20111040-20111004154727-6b4cc84ecb1a69f0520acd09f9cc8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4157690" cy="276354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8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VODE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1071546"/>
            <a:ext cx="6400800" cy="3071834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Riječna mreža je gusta. Sve rijeke pripadaju slijevu Sjevernog mora. Glavne su Schlede i </a:t>
            </a:r>
            <a:r>
              <a:rPr lang="hr-HR" dirty="0" smtClean="0">
                <a:solidFill>
                  <a:schemeClr val="tx1"/>
                </a:solidFill>
              </a:rPr>
              <a:t>Meuse s </a:t>
            </a:r>
            <a:r>
              <a:rPr lang="hr-HR" dirty="0">
                <a:solidFill>
                  <a:schemeClr val="tx1"/>
                </a:solidFill>
              </a:rPr>
              <a:t>pritocima </a:t>
            </a:r>
            <a:r>
              <a:rPr lang="hr-HR" dirty="0" smtClean="0">
                <a:solidFill>
                  <a:schemeClr val="tx1"/>
                </a:solidFill>
              </a:rPr>
              <a:t>Sambre. </a:t>
            </a:r>
            <a:r>
              <a:rPr lang="hr-HR" dirty="0">
                <a:solidFill>
                  <a:schemeClr val="tx1"/>
                </a:solidFill>
              </a:rPr>
              <a:t>Najviši im je vodostaj zimi kada </a:t>
            </a:r>
            <a:r>
              <a:rPr lang="hr-HR" dirty="0" smtClean="0">
                <a:solidFill>
                  <a:schemeClr val="tx1"/>
                </a:solidFill>
              </a:rPr>
              <a:t>u </a:t>
            </a:r>
            <a:r>
              <a:rPr lang="hr-HR" dirty="0">
                <a:solidFill>
                  <a:schemeClr val="tx1"/>
                </a:solidFill>
              </a:rPr>
              <a:t>nizinskom dijelu </a:t>
            </a:r>
            <a:r>
              <a:rPr lang="hr-HR" dirty="0" smtClean="0">
                <a:solidFill>
                  <a:schemeClr val="tx1"/>
                </a:solidFill>
              </a:rPr>
              <a:t>poplavljuju okolna zemljišta </a:t>
            </a:r>
            <a:r>
              <a:rPr lang="hr-HR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19458" name="Picture 2" descr="http://www.24sata.hr/image/u-sudaru-glisera-i-teglenice-na-rijeci-meuse-cetvero-poginulih-504x335-20111040-20111004154727-6b4cc84ecb1a69f0520acd09f9cc8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3546735" cy="2357454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thumb/f/fd/Meuse_confluent_Sambre.jpg/250px-Meuse_confluent_Samb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6572" y="4214819"/>
            <a:ext cx="3535080" cy="233315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8180" cy="1470025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KLIMA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178592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Belgija ima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umjereno hladnu klimu. Zime su blage i maglovite, a ljeta prohladna s rijetkim kišama. </a:t>
            </a:r>
            <a:r>
              <a:rPr lang="hr-HR" dirty="0">
                <a:solidFill>
                  <a:schemeClr val="tx1"/>
                </a:solidFill>
              </a:rPr>
              <a:t>Godišnja količina padalina iznosi u primorju i središnjem dijelu 700-900 mm, a u Ardenima do 1400 mm.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0482" name="AutoShape 2" descr="data:image/jpeg;base64,/9j/4AAQSkZJRgABAQAAAQABAAD/2wCEAAkGBxQTEhUUExQWFhUXFxwYFRcYFRwWGBgXGBgcFxQYFBccHCggGholHBUVITEhJSkrLi4uFx8zODMsNygtLiwBCgoKDg0OGhAQGCwcHBwsLCwsLCwsLCwsLCwsLCwsLCwsLCwsLywsLCwsLCwsLCwsLCs3LC8sOCwsLCwsLCssLP/AABEIALcBEwMBIgACEQEDEQH/xAAbAAABBQEBAAAAAAAAAAAAAAAFAAIDBAYHAf/EAEoQAAEDAQQGBQYMAwcEAwAAAAEAAhEDBBIhMQUGQVFhcRMigZGxIzJyocHwBxQkMzRCYnOCstHhUrPCFSV0g5LS8TVDY+IWU6L/xAAYAQADAQEAAAAAAAAAAAAAAAAAAQIDBP/EACQRAQEAAgIDAAICAwEAAAAAAAABAhEDIRIxQSIyUWEEE4FC/9oADAMBAAIRAxEAPwDbNQjWr5kemPAow1CNavmR6Y9qxW41pRnXf6R8UR1gs8WSwnex/wDSq2kG9d/pHxWvsWg22yy2VrnOZ0bXDBhdN4jhwV49iuf0qS6pqEfNH/iHsUFH4OKf/wB1Y/5J/RFNWLIKVd9MSQxpaJEGAQMRsRlNCNSF6V6vCFBua64+dW9P2p9Cj/c4++H8wpuuQ69X0x7Fbsjf7nb98P5hVYfSvpkNF0useZ8VoWWeBKFaIp9Y8z4rSVmdSeSeukb7ajVcfJ283eKLIVqufk7ebvFFVEaK+kfmqnoO8CuTafyZ2+xdX0n8zU9B3gVynTo83t9iAOa2U/k1i+4P5WITq9QwR/Wpvyax/wCHP5WIZoBmC1vtmIVLOlor5+mPthWQFDowfKWempznR43tuwFHWm6YOMYYfupCmvyUrT6MvNpUg55xY3AAAThlnGaWl6HkHgPdgB/DhiOCZo5jXUqcioTdBkOIyAyx3wlpimOgqdWpkI6xjMfaW6HONIv6B98Fzrrr12QJjEiYUdDXKg8Co+wAl4m85zSTuk3VV0jZ4c4ltQHrHF0iMftKHR1kDrDQP/jHgpm1DP8A82s4ysFPvb/sUT/hFa3zbBR/1x4U1k69AhUKqN0adJ1b19qWm0so/F6NIOvS8OLiLrS7K6N0dq3jHulx6QTO2SBy62C4v8HhaNIUS67EP87Kejddnthdrq2ilIIcyJ2FsZEJy7S8p1TLW9IzaT1dxH2/tJz67pd5VmGXV4Tj1kyy22iAZLGmdpbuC8tdemWnytO7BloLSTh3929UEOnBN3kgWnqfyV3p0/zBG7faWVILHBwaS0xscIkHiJCH6dZ8ld6bPzNTpMk2kkrraaSy0GsYhOtI8j+Ie1FmoTrT8x+Ie1ZLcotTes70j4rrnweN+SUuXtXJrSOs7mfFdd+Dz6HS5HxK04vYy9Jtb9axYTTlt4Pnsuxnj9pU7Pb+ltj+oG3WEEj63WBvHjig3w0MltAndU/oVvQ4+WVOR/pVchYtOvZTV6AsVOca5Hr1fTRCyt/uhn3o/muQ7XH5yr6aKWX/AKRT+9H81yrjLL0zOiW9Y+kfFaS0s8kezxCz+iR1j6R8Vo7UPJHs8Qr+M/o9quPk7ebvFF0I1Y+jt9J3ii0LKNVbSQ8lU9B3gVyrTX1eR9i6rpL5mp6DvArlWmh5vIoDUa0t+T2T/Dn8rEO0AYRPWkeQsv8Ahz4MQ3Q/mrb6zoyWYqlo36U37z9UQpAqjowfK2/eH2qeQYe24lNqHBOhMfkoaLeibN5Kmb7vMGRAiRO7gE3S9LyT+u/vzxHDimaPJNFkMd5gE3gMd4F79FBpeoDRf5J+QOJGRI+3wW6GA02w33i8SAMjxE+1Q6tsmwUfQUmlKQvYUyDmTI5b+BXuqrfkFD0D4lKez+BteySPwk9wlZy0Uz7/APK2gp5+g78hWK1ktXRPpi7N5o2xER+qeUEo18HVN39oUojJ+8fUdtC7N5RhBbdcSYk1HnZskFck1HssW6kAJ6jiey9jjyXVW2YCSaMxiSCwyP8AVwSgWHMrQW9WS0ibzpG+MM8Vy7W3Wm02a0Gm1rAGBgMt8+ACTOwHEYbiuiU6WY6HEziS0d2M7U206NouxqWRr8AAS1jjhM5u4pwgHU+v0lKo6IvWmo6N14MMHlKMabb8mPps/MEM1WpwLRhHyytHLqQi2m/ox9Nn5gqSzbnAHIpK1dSWZjjBghetI8h+Ie1FGIXrSfIfiHtWK3K7THSOEgdY4kwO0rrfwcOmx0vxZekVyK1/OP8ASPiuufBx9Dp/i/MVpxexl6A/hqdFOht88DnDf0VrQ/0x/onwavPhjc0Wdpdsa+7zmn7JTdEn5Y70f6Wp8hYjulNLUbO29WeGg4DaSdzQMShmj9c7JVdcFS6SYF8XZ5HIYmIK5z8J9SrUtxaJLWtaxgGzAOdhxLs+HBZ2xWCqPqhwgjEjNPHDGw7uVv8AW/5yr6aLWUf3RT+9H85yzFrr36LST1obexkyAAZ7lqKH/R6f3o/nFRjNWll6ZzRPnHmVpbT80ezxCzWhj1jzPitJaneSPZ4hV/5R9HNWPmB6TvFF4QfVU/Jx6TvFGAso1VdK/M1PQPguU6bOXIrqulz5Cr6B8FyrTWzkUfQ12t2FKzDdZ3eDEJ0RkEY10wp2f7h39CDaIGAW31lR+iqOivpbfvD7UQoBUNEH5W303eBU8g423UVcSDyUkpr8is2qTQ7XilRaGtI6MQTUMw26BPUzx3r3SragoPBayIH1zsI+yo7DRHRM8mJutxkCZGaj0nRPQPHRxhjiJz5roQwNtdUvuLmtAd9omAOwb0/VUfIKHon8xVS22UMeS5oBvYYzme4Qreqf0Ch6LvzFRL+Sr+p7G4H7t35CsBrozylDl/tXRKQwP3bvyFc/14+cs/L/AGLTJMa/U7C3UzExTeYmP4tsFdQs9Zxa7qecLol3P7PFc11Sb8updUu8m7AZnF28hdFrFogXHiCJ62zCYAduSCSpecQ64MLw8/iMcuC9da3QIpmPSCq1Awx1awbjiC/HuPNei4AQ7pgNnVq7BMDDgUBY0hm3kqOmvo/+Yz8wV+35t5Kjpr6P/mM/MFSQUt5JL1ySzMYYhWtHzH4h7UTplDdaD5D8Q9qxW5TbD13cz4rpvwY26aLad0wLxDthN7ELl9tPlHekV0r4MqHkWvvH6zbv1ZvTPPGFpx+xfTz4ZgDZ6c7nx/pCqU9JU6FodUqODQGTjt6ggAbTgoPhW1gpOe2gAHmnN8zgHOHmRtIzPMLnNv0i55MmZW1w37RKv6K0z0r3GqeuahqTzBnHcJTK9GiKhc53VzdhMj63PBZe0Mg3m4FJ+knuZccBGGMY4GQscsO+m+PL+Oq6ZpyvSqXn0S0sJF0gR1dg4cloqA/uen963+c5cf0XbizM9U7PaV2WpR6PRjad5ri2oySDI61S94FOY6rK3cZPQeZ5nxWmtI8kezxCzehWwT6R8VpKw8kffaj4z+j2qw8gPSKLoRqx8wPSd4otKyjZV0r8zU9B3guVaa2ciuq6V+Zqeg7wXKtMkFwHDFAa7Xowyj/h3/0oLoPIIJpTWl9pbeqXmBssazoxdDJjzpknq4kiMMEc1bEtbyW/1nlLGlpBDtDD5W30neBRBrlR0F9Kbzd4FZ8nwuNs14/I8k5Mq5FS1S6MvdFTgs8xsZ4dXxTtJF3QO809UHzjvHBNsFlcadIFjIFMZOgkmM+rwPeo9J2XyVTyTfVw4LdLAaVe69iG4nHE8MsEtT/oFDi0+txUekKbRUgUmNMjGRIndh7yn6mfQKHJ35ipnsX0t0Rgfu3fkKwGvQ8rZ+X+xdApZH7t35CsDr187Z+X+xXUxttUCRbqZAmKTvFy6DUcQ+ejOOObdkA/W5LAapgfHKeDj5J3mzPnO/hxW9qPEjq1bwG29keYOcepI0tOv1RLHjDcDmcMivTaIc2Wv2/UJ2cBxUDKjYF6o9pjGQBG3axeU6w63l8si67z4ICzb828lQ018wPvGfmCv2/NvJUNNfMD7xniqSDOCShq14JCSzNWp62ADrU+0O7Nyc/TLLTDLhG3MEYA/qsscQtForV4sawlxDj1nDAZkkAndBxCx1uNZ7e1dFUoJLGnm0KNj61KjU+LNdLWy1lNoJLjhMcMCj7tFSIvgCMs4K57pjXSrY7W5tmAfTpm6+8PPI84YYgCYz2K+PHsZ1g7Q98uc+S/G9vBG/jvVWz1O5bnWrTFl0jSdVbTFO0gZCA5x2B2x44rMaq6tutrnsFVlO7GDs3Ezk3PCM1pycmOE8reoyk2pPqDeqlUYjiuhWf4MTN19tpN/wAuf6wptbdQLLZLO2r8d6V3SUw5ssb1HOAcQAS6QDOa5p/m8OVkxu9/1VeNc7LoMbdy7T8HAZUszW2stuua1zQXEEgE3CYyIACEaQ1f0HA6N9VzgM2uqODsJxddu90LJ6taZIvghzpi61uTWtmGidglacfP5y/jZr+Zodzp3GjoDRgMtLAeFY+1yp60aLszbM51F8uaWwOkDvrAHAcCudt059mqPfmrVPTVIt69V7PSa4jvnmnc+j8W41Vxs45u8UWcBwXNrLbXCble82cLpcI4EYK03S9Yf9x3fKz2rTaaTHkanoO8FyrSjT0gj6wwgYzktE/TNYgh1SWkQZAiOcKjTNNz2nqktkiHcOac7IJtNrqMpFj2h0OqS8AYNc4uk4YOvFwAGxavUnRwr0A+lUbLeq9jpDmu47wd6ymmra6SBsM8DvkZJaA026yuApiDUAv5ROYgEHDrQteoWW7O3UW6uVjkaf8AqP8AtWf0BItd13nNc8O3SLwMcFNZtcaw3Hu/RCqWleirdNF4uc7DIS+ScVOeUvoscdOhXlHWPVO+DG6YwlZtut3/AIv/AN/+qkbrU04dG4Th5w29iiVTR6EtLjSpxUZg1pMguxjETeT9JPqOpPMsynliAn2ChUNJgLacXBBkzBE4i77VDpWm/oHuNCmJbmH44kZywLdDB6SpuvBxc3GJw47MVHqaPkFHk785XtsBMOuNa2c73LHzUtUD8ho/i/OUT9lX9Vujkfu3flKA6Qs19wJpXoAAnZAxjDgjESAJImBIMHHAoXa7JTB+cn8f7q6mCupDnC2Mc5hhtNwwxJzO2N66A61EuvBjwAAMWTiCZyPELmWqNOk21sN/6r8Qb0dU8Ct/WtDGXYr4Fwm8W4T2Dcp2a27SAIyflPmO/RT2i3Mu57W4QRheE5jmqJrNJF2u3ZsGIG+CFPSvmIfTMjY07CY+sUEmt3nDkqGm/mW/eNV+35jkqOlabn0mhoLjfaSAJwG1NLN1/OKSuP0dVk+Td/pK9S0Ga1b6Nj21awN36hum7eG0nLDcidTSdR9er0LbzRdMlwHnT+h70zSzi2kGOgtADYAAa45Bre+Nu1A9BWOrUHTMc1hyNIvvOgHIicFzy/HV46g7pzSb6VjdVLmsddJJJmHZNaN8ugdq4pba95xcXEk4ycDjnK7ZoywVbSXMq2UVhTgQ5zGsBMkEh2cRhgs5rRqXSq1G06NnqWWo4wbzYpGMXXTi0gCTLSrw5MN+O5v+GOUu2M0boZzLM+1PaXG6ejb9n61Q9k9glWNCadZUfSpPoiXvay9IIBe4NkgjjK2uslFlGx1KRAvMouAuuOPUIjkM1yXR9fo6tN7phr2uMbmuBMdyrd1RenY36Ko0LR0Bp0iejFS/dBa4Oc5sZSDLfWsfprWyzOY9lOyBlSYvANAlrs8Mdi3mmg343RrUHirTq0HNwieo4OAjfDyexcW0vTitWG6o/DaOsYwWf+LyXPixyy9/Sy9tjV15qVyGdExgIIwJJyJEYDanal6onCrWr06Rg3WHEuwwEyAOyVmNXbHfrtacocT3QD3kLc6P1sOjiGMpGtaH4NJyIJjZifRHadqrl5bj1jj5UpE3QhVadIPde+qMG8Ttd7Ao9J6YtdeuW2ikynVqXXG4IApFoN49Y4kRtRBkNEDADALLLDKa8mmOXT2mwAJFPBET7cf3TQgGvbIhV7NY2Mc5wAm7h2kKyDko/iwqODHEgSPNJB9WxVj7APpOpnkeAx4TwQPSMuewEkcjlkBBWxtWg2XSWVC8zgZkAg4juB7lirzjUM7DHrW2eNxid7HLPYTGFSoPxn9VdoWNwILqj3RkCZHvivbC/AcvWrp2bdi59qWrHQvvaz+Igd/Ne1qVyrdnJw557Y7uxVrWalKm6r0bjcF7EGDdgwTuQ2w28uZTeQes6ZxIxdv3KpKOtNnYaQidpJxniV5pUOFF/lKkRl0jo7pTdG1b0gDFskxuBz5YonU0X0rHNc+7I2CYW2yc/bJe2XOPWH1idvNHtUT8ipc3/nKtVdUIILa2RnFmcY717onR/wAWs7KVV7bwLjhkZcThPA5JSzYs6NqQBF2e1Da1DdT9RWs+LmoS6S1uwABuCD6YshPWY55gYtOUbwd6vzifGqWgKr6VcOawA3SJLTEHtWl/titeLrrDiwxJHmG8BtWO0dUiqDwPgtCysClTkF6esdSOtQad8P8ACWKnbNOML7xswALQDgxxBBJnZ/EO5ValYDaqdR0yUj0dpj4RAH3Q3ADax0+okKrZ/hJAwkdsjxaqdqsDXYkKm/RDNwR5UeMayn8IrCJ6SkPxf+qSx39js3JJeVHjBe26OFVpDnPgm8QDhPcn2SzhjAxogDKAJ74lFWMXvRBc8rXbCaY1htdmqup0q7mSQ7qOumCML05lEdWdZrdasatUVG0zAc4Q/rDGC0QcIz3o7bqjWuAe0QYh0A43sc+CfQsjWyWtDS4kmIEnfHKE/wAb3qbK8f3Yf8Tv1ajqrX1QWlrabBN4EEPkZkxOAQa06tWOoHAU7RQccnGjWIbzY4AELUW19Smx1WnF+m0uaCJEgE4gRgs/Z/hftTY8lQPGHjuF9TlnzS/hjMv+6TlIN2q3vdUs10U7lAOHVwvXmhjZBaCMAc96w+uugqs1rY7owxzhABxxhuEcp7VrrP8ADLVI8rZaThtAe4eLShWtWt2jrXZKoZZXULQ6Ll0C4TeF4m6QJicS1HFnycesLx6n9XbO6oVojV2rReHlzSS3Ju52XPLcr9qrhrmmoGktcImDzA5hWbDpOy/FGOpSarKLTaJLjNQ9VrbxzxBwGAlYt0E38O+DJyuq93K79LnUbVlQDpqhDb9WoHNIzDADgdwxGHBRvrzCv6H0c9lFodLjEmZw3DHIAYd6t/FRmGgHlioyva72BOqJdOd6Lvsjcy3FR/2a0g+cI5GdmGHFSNB7LQVb0daYq0y6T1tgk45YbcV6zRzNpdHCB68VbsejQ60sLXQ0EO6xyuicN+IAhXh7Tl6eVrSzonOh0guvC7je2CBlDcZP8QO5YCi69Uc7e4n1yt9pmyOZZ3kyXPqugA4gFmb+0Ow5cVh6NkeDi0ro5st9MeO296FrI6ETs9XrsH2h4oRRB3HuKtWSelYIPnjZxXNPbat3dbuA9Sz1ss1StVNKk0ue50Nb2znsAG1HKlB0YZ7lPqTYK/T1ajbggXS49afrOa3L7Mrt8pemWrO2m0bqiaNnqBrprVBi4ZDGYYNo55kBA3aCdnStDr8Y9I0EZ7hBBnwWrbpt1MnpwGgR1gcMfBZzWCu6rUv2IFzv+42QGc5OTlGWCscgPSNG007gd1iZ+bJdhnJJADRzVUWynUokbSJLpILdsjcVFWdbDU8swhl7rhrpc5oOIA3LT2ihZrYzq9UxAc0weR/RTOO1dykY3VrWbF1FxlzDtPnNnBw9UoxarZPWnDxXlq1Io2ZoeJffwc6esHbCDs2j/lCqtN9A9aXUt8SW8HRs4qcpq6EuxixWOnWJPRXT/H5pQ7SFB1F2ctmAeOcFMfrIwN8k4YbIzHeg2mrfWvNBlzXYmJIG4cNqJRoapvnPFOFTYh1ktMhWKdRUFgJEJjaicagjigPCEky+kgNExvFNdTPPfGCnIIJnDmISLXEG6J4hc6lOtRnAgETz5J9Nqlp2YmTBO87B6lLSsztjZ7CnINoKtMER6lzH4QtFNpVKdRrQGuF0hogXmmZw3g+pdUqi7gWnlCwnwlW2k6j0QM1Q8OgCboEjrHZIOWavDe05enP6RxB9+CP6D1cbaa11zi1vRlzi3Nrr0AGe9ZtlTYt/qZa79oY84Nc3oiOLWjOBGYZh9vJdGX61lPaDSGgWWY9G2o6oMHPAYOriBTLxOWLjIwxXmqmiTUrXqgPRsN/LAunqwZ6wkTI/hIW00joCk915wMnG9+3sU2jrC2m0tbexJJJzJJzJ/Rc/n0109kce7Z+vFOAG84bJU4Zu8F45nfw/4UaNWDBuMe+1NqUxOE9v/KnFKN3r/ReGkNxPLAqdKVC2M4nkmhglWC2cR6yE1zcf3RPYRkwJz55dyHPcDkAiFYYYKrZ6GO2eGP6KsyiJjeAVrR7Gh14txAw5qU2Uxk4+tJlGDke1ROqqpajgZlpx3ApaIt9ooPeKbL9N3Egh2R2HYApzkptFkyQMeErfHLtGU6RWvTNVwcKlAkEt6sgswz6TJxnDLLihOgH1aFCo2lDZrPeevmHHqtF7Hqtgdi1jqIIOHehloswxF0AcBAPeqtsuykgPZxaqsnqsG1znjvgFaHV3RlKnNWqOlde6pp9Vu4hwvQ7HfOSDindOAHfKI2d0NgmN0Ixz3exZ100r20XNc19MlpnDpT6mhoAXO9P29lmr9GXEMcJYXGebSYE81pWWiNvqPtWZ1m0W21vaakm7kcs+XJPPPHRY40NtJspN+BfzBGGOyYzWdtmmXkuJyywOeOGPbkEdqapU4we8fikKo/VNv8RMY4lY+UXqnaHrFzcc0ZpKrZdEXcgrvQEbPYr84WqdK9javHU9y8NM7/V+6flBp6vF5DvcJI8oNNj0MgTdjZJCebOciRyn9lOyk04CO/1blOyxt28swTznIKfEth7aG4t9f6JOpu/SJIV59iGTXCZznwhQVAGEB5uAuDZcYF4mGjfnCVmhsC09pl9nol09Y4C8YAO8jby2yuKaZ0matQnPGScrx3xs5LpHwlWc1pNJjjUoFzXtcCHXCZYWAHaJM4kgmMlzSzaPqPcA2m8uOAaGGScuxa4amPX1nbuitHRDTYn2gSXMrBjtwYQMY3y4J+r1p6OpTElzRUa8gZiHDZkXZ/6lutFaqvo2C12eoQ576QqNujJ1w9UbyCwY8VznRgIe04iCCAQcTIwGGJxHetOi9O00ndKA5slrsWkZEdqnp2Qzkffcg+pzHU+mpGBFS8GZloOeG4kAgHYZ2rU0rOcCMAffvXNcdVrvpR6Aj6p7inNoTgRJ3R+iMMsQBkk8NyuWehj1YGHEZ7k/EbZ2pYC2ARdOwSJ7s1G6kZzKM2yyOkuxnb2btp2KjWYRs/fCT2qLDDq1l3kqsbPCKFQuKRh7mYZD1ykG4zd7j+qvQEg0SmFS4vOjJ2Sr0Ly6EqEDaR3FTUGlSXE9oVQk7Sqtds5q00KGu1XaUCqlMypmERkvahEpQoijXO94Cp1G4q24KBw7UqIguclC9nJEW0/eQkaHA8ktHsODBuXpHBXhQO7vheVKRT0FENTS1WXMTC0ICC6kpbgXqA3Bp0i0eaHRBAlonbh+6TbO2LrarQ7OD149YVV1Tkl8Y+0Bj7ytGay+zk5dbi4wB2Rks1rnoqrUo+Tkls3buIJwxwx5HYjz7Vvc0jcMU3pQR7+tPYc90gK1a4bQyo2uGhjqlITfOwOwM7TEEZwiWqLGUrxdUJqEwC8XSNkNIGZ5LVVCDOIJ3Qq9pDRnGOEAAb5xWWOEw/W9fwci2arX4kA7BBgY5jiMB3LK2XUmjTwBe4G99aLl8EFzCAIdF0ZkdQJaQsj5HRuc0AQADxJxjbiorP8AGW5PPbionNlj1pf+uUf0Vq8yk7pBVe4wBdLR5oDWtBcMTAZOO1zuSO0CIkTjt2Z7isFftE/OFEdG6SqDq1cRsIOPDmnOXy9wf69NQ/SjMWEzBg8Dl4qNtsbkJwyhBqLBN7GTicO9EKdJsYEzuwHrWkqbFi6YwBwxHD14qOs0uOPdOXAKcV4wF7Leo3VJ98kyVK1GM/1Ve4ZiMUQc471EahmSJUmp1KZacY7P3SB34Kw5oO5MLRxSBknivcdykYBjh7U8MbOMkICNgPBSMZySCexOA4BR1wNqnChqsE4x2qiUHjcmgKa0Oxyw2GfBRqFI3TsUTxwHcpz3JvRE8UUPKTQRF31p5ojd4r0UssVYEb/anArhqY6OPqhXbvLw9iaWnl60yU4Hu39FEaI3HuKtVnEZt7cFD3e/agKxo8D3FJWSTw7/AN0ktGImoDMAYe/FQ3yNwXoTa7gBkUrSJ9TiCvWklUBGJGHCR7VJRqdYQI4kpSmtuMZzG1UX1gTM96vWmnIGfvuQ2pTeNuG6IPrRRBECQMl4KahstbqZd6kp1VJl8WB2eCfTsg3KUOEZepSMcEeJ7eCgnBikKTVaDAnNcd6dCaQjYevu71E5hScYTekEZetGzP7D3T7Ey+F5054wmGrOw9xQEjSNx7kgvJG6exSgnckCAn/hOAKcSYySZxw7U4T26oa9GcZViewcVE4k5Se5VQq3eE8cUx5UtUEZwOGH6qEklSZj/fBMB95hSl3AetRHHZ6kGsUYOOA7SVKIG49v7KFlOMBJ5CB3wpxQ3j37lUTXj2j3j9Eg3DzT6v1TjQbx70i0Df60wrubB2dkjwKje/YfW4qw6k3aT3mO5QuYBt8Ugh6T3vJJ4A/iPd+ySQWrp2KN9EHMTuSSUGo1KME4ZcVJSfEXoA7UkkT2azWqXSI7MP2Cq2h8YiDzSSVUo8pMcRJz7Ij3CfTOPb77EklJrJqTgpKWWXgkkgJQ9SNckkqJ5eXpG5JJIkb2AZlVagxPW7kkktGYI4qamY2QkkmEgdxjsUo4En1JJJkfdK9ASSSgSvkDeo3u5D1pJLQKVVuOYPMQow6NgSSUhDVG3wOHcVFPFepKKqLVkZeHs/4VxoA5JJLSDT0kKNzoySSTPxjxz8Nvv2qs5/OPfikkp2PGPMEkkkJ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484" name="AutoShape 4" descr="data:image/jpeg;base64,/9j/4AAQSkZJRgABAQAAAQABAAD/2wCEAAkGBxQTEhUUExQWFhUXFxwYFRcYFRwWGBgXGBgcFxQYFBccHCggGholHBUVITEhJSkrLi4uFx8zODMsNygtLiwBCgoKDg0OGhAQGCwcHBwsLCwsLCwsLCwsLCwsLCwsLCwsLCwsLywsLCwsLCwsLCwsLCs3LC8sOCwsLCwsLCssLP/AABEIALcBEwMBIgACEQEDEQH/xAAbAAABBQEBAAAAAAAAAAAAAAAFAAIDBAYHAf/EAEoQAAEDAQQGBQYMAwcEAwAAAAEAAhEDBBIhMQUGQVFhcRMigZGxIzJyocHwBxQkMzRCYnOCstHhUrPCFSV0g5LS8TVDY+IWU6L/xAAYAQADAQEAAAAAAAAAAAAAAAAAAQIDBP/EACQRAQEAAgIDAAICAwEAAAAAAAABAhEDIRIxQSIyUWEEE4FC/9oADAMBAAIRAxEAPwDbNQjWr5kemPAow1CNavmR6Y9qxW41pRnXf6R8UR1gs8WSwnex/wDSq2kG9d/pHxWvsWg22yy2VrnOZ0bXDBhdN4jhwV49iuf0qS6pqEfNH/iHsUFH4OKf/wB1Y/5J/RFNWLIKVd9MSQxpaJEGAQMRsRlNCNSF6V6vCFBua64+dW9P2p9Cj/c4++H8wpuuQ69X0x7Fbsjf7nb98P5hVYfSvpkNF0useZ8VoWWeBKFaIp9Y8z4rSVmdSeSeukb7ajVcfJ283eKLIVqufk7ebvFFVEaK+kfmqnoO8CuTafyZ2+xdX0n8zU9B3gVynTo83t9iAOa2U/k1i+4P5WITq9QwR/Wpvyax/wCHP5WIZoBmC1vtmIVLOlor5+mPthWQFDowfKWempznR43tuwFHWm6YOMYYfupCmvyUrT6MvNpUg55xY3AAAThlnGaWl6HkHgPdgB/DhiOCZo5jXUqcioTdBkOIyAyx3wlpimOgqdWpkI6xjMfaW6HONIv6B98Fzrrr12QJjEiYUdDXKg8Co+wAl4m85zSTuk3VV0jZ4c4ltQHrHF0iMftKHR1kDrDQP/jHgpm1DP8A82s4ysFPvb/sUT/hFa3zbBR/1x4U1k69AhUKqN0adJ1b19qWm0so/F6NIOvS8OLiLrS7K6N0dq3jHulx6QTO2SBy62C4v8HhaNIUS67EP87Kejddnthdrq2ilIIcyJ2FsZEJy7S8p1TLW9IzaT1dxH2/tJz67pd5VmGXV4Tj1kyy22iAZLGmdpbuC8tdemWnytO7BloLSTh3929UEOnBN3kgWnqfyV3p0/zBG7faWVILHBwaS0xscIkHiJCH6dZ8ld6bPzNTpMk2kkrraaSy0GsYhOtI8j+Ie1FmoTrT8x+Ie1ZLcotTes70j4rrnweN+SUuXtXJrSOs7mfFdd+Dz6HS5HxK04vYy9Jtb9axYTTlt4Pnsuxnj9pU7Pb+ltj+oG3WEEj63WBvHjig3w0MltAndU/oVvQ4+WVOR/pVchYtOvZTV6AsVOca5Hr1fTRCyt/uhn3o/muQ7XH5yr6aKWX/AKRT+9H81yrjLL0zOiW9Y+kfFaS0s8kezxCz+iR1j6R8Vo7UPJHs8Qr+M/o9quPk7ebvFF0I1Y+jt9J3ii0LKNVbSQ8lU9B3gVyrTX1eR9i6rpL5mp6DvArlWmh5vIoDUa0t+T2T/Dn8rEO0AYRPWkeQsv8Ahz4MQ3Q/mrb6zoyWYqlo36U37z9UQpAqjowfK2/eH2qeQYe24lNqHBOhMfkoaLeibN5Kmb7vMGRAiRO7gE3S9LyT+u/vzxHDimaPJNFkMd5gE3gMd4F79FBpeoDRf5J+QOJGRI+3wW6GA02w33i8SAMjxE+1Q6tsmwUfQUmlKQvYUyDmTI5b+BXuqrfkFD0D4lKez+BteySPwk9wlZy0Uz7/APK2gp5+g78hWK1ktXRPpi7N5o2xER+qeUEo18HVN39oUojJ+8fUdtC7N5RhBbdcSYk1HnZskFck1HssW6kAJ6jiey9jjyXVW2YCSaMxiSCwyP8AVwSgWHMrQW9WS0ibzpG+MM8Vy7W3Wm02a0Gm1rAGBgMt8+ACTOwHEYbiuiU6WY6HEziS0d2M7U206NouxqWRr8AAS1jjhM5u4pwgHU+v0lKo6IvWmo6N14MMHlKMabb8mPps/MEM1WpwLRhHyytHLqQi2m/ox9Nn5gqSzbnAHIpK1dSWZjjBghetI8h+Ie1FGIXrSfIfiHtWK3K7THSOEgdY4kwO0rrfwcOmx0vxZekVyK1/OP8ASPiuufBx9Dp/i/MVpxexl6A/hqdFOht88DnDf0VrQ/0x/onwavPhjc0Wdpdsa+7zmn7JTdEn5Y70f6Wp8hYjulNLUbO29WeGg4DaSdzQMShmj9c7JVdcFS6SYF8XZ5HIYmIK5z8J9SrUtxaJLWtaxgGzAOdhxLs+HBZ2xWCqPqhwgjEjNPHDGw7uVv8AW/5yr6aLWUf3RT+9H85yzFrr36LST1obexkyAAZ7lqKH/R6f3o/nFRjNWll6ZzRPnHmVpbT80ezxCzWhj1jzPitJaneSPZ4hV/5R9HNWPmB6TvFF4QfVU/Jx6TvFGAso1VdK/M1PQPguU6bOXIrqulz5Cr6B8FyrTWzkUfQ12t2FKzDdZ3eDEJ0RkEY10wp2f7h39CDaIGAW31lR+iqOivpbfvD7UQoBUNEH5W303eBU8g423UVcSDyUkpr8is2qTQ7XilRaGtI6MQTUMw26BPUzx3r3SragoPBayIH1zsI+yo7DRHRM8mJutxkCZGaj0nRPQPHRxhjiJz5roQwNtdUvuLmtAd9omAOwb0/VUfIKHon8xVS22UMeS5oBvYYzme4Qreqf0Ch6LvzFRL+Sr+p7G4H7t35CsBrozylDl/tXRKQwP3bvyFc/14+cs/L/AGLTJMa/U7C3UzExTeYmP4tsFdQs9Zxa7qecLol3P7PFc11Sb8updUu8m7AZnF28hdFrFogXHiCJ62zCYAduSCSpecQ64MLw8/iMcuC9da3QIpmPSCq1Awx1awbjiC/HuPNei4AQ7pgNnVq7BMDDgUBY0hm3kqOmvo/+Yz8wV+35t5Kjpr6P/mM/MFSQUt5JL1ySzMYYhWtHzH4h7UTplDdaD5D8Q9qxW5TbD13cz4rpvwY26aLad0wLxDthN7ELl9tPlHekV0r4MqHkWvvH6zbv1ZvTPPGFpx+xfTz4ZgDZ6c7nx/pCqU9JU6FodUqODQGTjt6ggAbTgoPhW1gpOe2gAHmnN8zgHOHmRtIzPMLnNv0i55MmZW1w37RKv6K0z0r3GqeuahqTzBnHcJTK9GiKhc53VzdhMj63PBZe0Mg3m4FJ+knuZccBGGMY4GQscsO+m+PL+Oq6ZpyvSqXn0S0sJF0gR1dg4cloqA/uen963+c5cf0XbizM9U7PaV2WpR6PRjad5ri2oySDI61S94FOY6rK3cZPQeZ5nxWmtI8kezxCzehWwT6R8VpKw8kffaj4z+j2qw8gPSKLoRqx8wPSd4otKyjZV0r8zU9B3guVaa2ciuq6V+Zqeg7wXKtMkFwHDFAa7Xowyj/h3/0oLoPIIJpTWl9pbeqXmBssazoxdDJjzpknq4kiMMEc1bEtbyW/1nlLGlpBDtDD5W30neBRBrlR0F9Kbzd4FZ8nwuNs14/I8k5Mq5FS1S6MvdFTgs8xsZ4dXxTtJF3QO809UHzjvHBNsFlcadIFjIFMZOgkmM+rwPeo9J2XyVTyTfVw4LdLAaVe69iG4nHE8MsEtT/oFDi0+txUekKbRUgUmNMjGRIndh7yn6mfQKHJ35ipnsX0t0Rgfu3fkKwGvQ8rZ+X+xdApZH7t35CsDr187Z+X+xXUxttUCRbqZAmKTvFy6DUcQ+ejOOObdkA/W5LAapgfHKeDj5J3mzPnO/hxW9qPEjq1bwG29keYOcepI0tOv1RLHjDcDmcMivTaIc2Wv2/UJ2cBxUDKjYF6o9pjGQBG3axeU6w63l8si67z4ICzb828lQ018wPvGfmCv2/NvJUNNfMD7xniqSDOCShq14JCSzNWp62ADrU+0O7Nyc/TLLTDLhG3MEYA/qsscQtForV4sawlxDj1nDAZkkAndBxCx1uNZ7e1dFUoJLGnm0KNj61KjU+LNdLWy1lNoJLjhMcMCj7tFSIvgCMs4K57pjXSrY7W5tmAfTpm6+8PPI84YYgCYz2K+PHsZ1g7Q98uc+S/G9vBG/jvVWz1O5bnWrTFl0jSdVbTFO0gZCA5x2B2x44rMaq6tutrnsFVlO7GDs3Ezk3PCM1pycmOE8reoyk2pPqDeqlUYjiuhWf4MTN19tpN/wAuf6wptbdQLLZLO2r8d6V3SUw5ssb1HOAcQAS6QDOa5p/m8OVkxu9/1VeNc7LoMbdy7T8HAZUszW2stuua1zQXEEgE3CYyIACEaQ1f0HA6N9VzgM2uqODsJxddu90LJ6taZIvghzpi61uTWtmGidglacfP5y/jZr+Zodzp3GjoDRgMtLAeFY+1yp60aLszbM51F8uaWwOkDvrAHAcCudt059mqPfmrVPTVIt69V7PSa4jvnmnc+j8W41Vxs45u8UWcBwXNrLbXCble82cLpcI4EYK03S9Yf9x3fKz2rTaaTHkanoO8FyrSjT0gj6wwgYzktE/TNYgh1SWkQZAiOcKjTNNz2nqktkiHcOac7IJtNrqMpFj2h0OqS8AYNc4uk4YOvFwAGxavUnRwr0A+lUbLeq9jpDmu47wd6ymmra6SBsM8DvkZJaA026yuApiDUAv5ROYgEHDrQteoWW7O3UW6uVjkaf8AqP8AtWf0BItd13nNc8O3SLwMcFNZtcaw3Hu/RCqWleirdNF4uc7DIS+ScVOeUvoscdOhXlHWPVO+DG6YwlZtut3/AIv/AN/+qkbrU04dG4Th5w29iiVTR6EtLjSpxUZg1pMguxjETeT9JPqOpPMsynliAn2ChUNJgLacXBBkzBE4i77VDpWm/oHuNCmJbmH44kZywLdDB6SpuvBxc3GJw47MVHqaPkFHk785XtsBMOuNa2c73LHzUtUD8ho/i/OUT9lX9Vujkfu3flKA6Qs19wJpXoAAnZAxjDgjESAJImBIMHHAoXa7JTB+cn8f7q6mCupDnC2Mc5hhtNwwxJzO2N66A61EuvBjwAAMWTiCZyPELmWqNOk21sN/6r8Qb0dU8Ct/WtDGXYr4Fwm8W4T2Dcp2a27SAIyflPmO/RT2i3Mu57W4QRheE5jmqJrNJF2u3ZsGIG+CFPSvmIfTMjY07CY+sUEmt3nDkqGm/mW/eNV+35jkqOlabn0mhoLjfaSAJwG1NLN1/OKSuP0dVk+Td/pK9S0Ga1b6Nj21awN36hum7eG0nLDcidTSdR9er0LbzRdMlwHnT+h70zSzi2kGOgtADYAAa45Bre+Nu1A9BWOrUHTMc1hyNIvvOgHIicFzy/HV46g7pzSb6VjdVLmsddJJJmHZNaN8ugdq4pba95xcXEk4ycDjnK7ZoywVbSXMq2UVhTgQ5zGsBMkEh2cRhgs5rRqXSq1G06NnqWWo4wbzYpGMXXTi0gCTLSrw5MN+O5v+GOUu2M0boZzLM+1PaXG6ejb9n61Q9k9glWNCadZUfSpPoiXvay9IIBe4NkgjjK2uslFlGx1KRAvMouAuuOPUIjkM1yXR9fo6tN7phr2uMbmuBMdyrd1RenY36Ko0LR0Bp0iejFS/dBa4Oc5sZSDLfWsfprWyzOY9lOyBlSYvANAlrs8Mdi3mmg343RrUHirTq0HNwieo4OAjfDyexcW0vTitWG6o/DaOsYwWf+LyXPixyy9/Sy9tjV15qVyGdExgIIwJJyJEYDanal6onCrWr06Rg3WHEuwwEyAOyVmNXbHfrtacocT3QD3kLc6P1sOjiGMpGtaH4NJyIJjZifRHadqrl5bj1jj5UpE3QhVadIPde+qMG8Ttd7Ao9J6YtdeuW2ikynVqXXG4IApFoN49Y4kRtRBkNEDADALLLDKa8mmOXT2mwAJFPBET7cf3TQgGvbIhV7NY2Mc5wAm7h2kKyDko/iwqODHEgSPNJB9WxVj7APpOpnkeAx4TwQPSMuewEkcjlkBBWxtWg2XSWVC8zgZkAg4juB7lirzjUM7DHrW2eNxid7HLPYTGFSoPxn9VdoWNwILqj3RkCZHvivbC/AcvWrp2bdi59qWrHQvvaz+Igd/Ne1qVyrdnJw557Y7uxVrWalKm6r0bjcF7EGDdgwTuQ2w28uZTeQes6ZxIxdv3KpKOtNnYaQidpJxniV5pUOFF/lKkRl0jo7pTdG1b0gDFskxuBz5YonU0X0rHNc+7I2CYW2yc/bJe2XOPWH1idvNHtUT8ipc3/nKtVdUIILa2RnFmcY717onR/wAWs7KVV7bwLjhkZcThPA5JSzYs6NqQBF2e1Da1DdT9RWs+LmoS6S1uwABuCD6YshPWY55gYtOUbwd6vzifGqWgKr6VcOawA3SJLTEHtWl/titeLrrDiwxJHmG8BtWO0dUiqDwPgtCysClTkF6esdSOtQad8P8ACWKnbNOML7xswALQDgxxBBJnZ/EO5ValYDaqdR0yUj0dpj4RAH3Q3ADax0+okKrZ/hJAwkdsjxaqdqsDXYkKm/RDNwR5UeMayn8IrCJ6SkPxf+qSx39js3JJeVHjBe26OFVpDnPgm8QDhPcn2SzhjAxogDKAJ74lFWMXvRBc8rXbCaY1htdmqup0q7mSQ7qOumCML05lEdWdZrdasatUVG0zAc4Q/rDGC0QcIz3o7bqjWuAe0QYh0A43sc+CfQsjWyWtDS4kmIEnfHKE/wAb3qbK8f3Yf8Tv1ajqrX1QWlrabBN4EEPkZkxOAQa06tWOoHAU7RQccnGjWIbzY4AELUW19Smx1WnF+m0uaCJEgE4gRgs/Z/hftTY8lQPGHjuF9TlnzS/hjMv+6TlIN2q3vdUs10U7lAOHVwvXmhjZBaCMAc96w+uugqs1rY7owxzhABxxhuEcp7VrrP8ADLVI8rZaThtAe4eLShWtWt2jrXZKoZZXULQ6Ll0C4TeF4m6QJicS1HFnycesLx6n9XbO6oVojV2rReHlzSS3Ju52XPLcr9qrhrmmoGktcImDzA5hWbDpOy/FGOpSarKLTaJLjNQ9VrbxzxBwGAlYt0E38O+DJyuq93K79LnUbVlQDpqhDb9WoHNIzDADgdwxGHBRvrzCv6H0c9lFodLjEmZw3DHIAYd6t/FRmGgHlioyva72BOqJdOd6Lvsjcy3FR/2a0g+cI5GdmGHFSNB7LQVb0daYq0y6T1tgk45YbcV6zRzNpdHCB68VbsejQ60sLXQ0EO6xyuicN+IAhXh7Tl6eVrSzonOh0guvC7je2CBlDcZP8QO5YCi69Uc7e4n1yt9pmyOZZ3kyXPqugA4gFmb+0Ow5cVh6NkeDi0ro5st9MeO296FrI6ETs9XrsH2h4oRRB3HuKtWSelYIPnjZxXNPbat3dbuA9Sz1ss1StVNKk0ue50Nb2znsAG1HKlB0YZ7lPqTYK/T1ajbggXS49afrOa3L7Mrt8pemWrO2m0bqiaNnqBrprVBi4ZDGYYNo55kBA3aCdnStDr8Y9I0EZ7hBBnwWrbpt1MnpwGgR1gcMfBZzWCu6rUv2IFzv+42QGc5OTlGWCscgPSNG007gd1iZ+bJdhnJJADRzVUWynUokbSJLpILdsjcVFWdbDU8swhl7rhrpc5oOIA3LT2ihZrYzq9UxAc0weR/RTOO1dykY3VrWbF1FxlzDtPnNnBw9UoxarZPWnDxXlq1Io2ZoeJffwc6esHbCDs2j/lCqtN9A9aXUt8SW8HRs4qcpq6EuxixWOnWJPRXT/H5pQ7SFB1F2ctmAeOcFMfrIwN8k4YbIzHeg2mrfWvNBlzXYmJIG4cNqJRoapvnPFOFTYh1ktMhWKdRUFgJEJjaicagjigPCEky+kgNExvFNdTPPfGCnIIJnDmISLXEG6J4hc6lOtRnAgETz5J9Nqlp2YmTBO87B6lLSsztjZ7CnINoKtMER6lzH4QtFNpVKdRrQGuF0hogXmmZw3g+pdUqi7gWnlCwnwlW2k6j0QM1Q8OgCboEjrHZIOWavDe05enP6RxB9+CP6D1cbaa11zi1vRlzi3Nrr0AGe9ZtlTYt/qZa79oY84Nc3oiOLWjOBGYZh9vJdGX61lPaDSGgWWY9G2o6oMHPAYOriBTLxOWLjIwxXmqmiTUrXqgPRsN/LAunqwZ6wkTI/hIW00joCk915wMnG9+3sU2jrC2m0tbexJJJzJJzJ/Rc/n0109kce7Z+vFOAG84bJU4Zu8F45nfw/4UaNWDBuMe+1NqUxOE9v/KnFKN3r/ReGkNxPLAqdKVC2M4nkmhglWC2cR6yE1zcf3RPYRkwJz55dyHPcDkAiFYYYKrZ6GO2eGP6KsyiJjeAVrR7Gh14txAw5qU2Uxk4+tJlGDke1ROqqpajgZlpx3ApaIt9ooPeKbL9N3Egh2R2HYApzkptFkyQMeErfHLtGU6RWvTNVwcKlAkEt6sgswz6TJxnDLLihOgH1aFCo2lDZrPeevmHHqtF7Hqtgdi1jqIIOHehloswxF0AcBAPeqtsuykgPZxaqsnqsG1znjvgFaHV3RlKnNWqOlde6pp9Vu4hwvQ7HfOSDindOAHfKI2d0NgmN0Ixz3exZ100r20XNc19MlpnDpT6mhoAXO9P29lmr9GXEMcJYXGebSYE81pWWiNvqPtWZ1m0W21vaakm7kcs+XJPPPHRY40NtJspN+BfzBGGOyYzWdtmmXkuJyywOeOGPbkEdqapU4we8fikKo/VNv8RMY4lY+UXqnaHrFzcc0ZpKrZdEXcgrvQEbPYr84WqdK9javHU9y8NM7/V+6flBp6vF5DvcJI8oNNj0MgTdjZJCebOciRyn9lOyk04CO/1blOyxt28swTznIKfEth7aG4t9f6JOpu/SJIV59iGTXCZznwhQVAGEB5uAuDZcYF4mGjfnCVmhsC09pl9nol09Y4C8YAO8jby2yuKaZ0matQnPGScrx3xs5LpHwlWc1pNJjjUoFzXtcCHXCZYWAHaJM4kgmMlzSzaPqPcA2m8uOAaGGScuxa4amPX1nbuitHRDTYn2gSXMrBjtwYQMY3y4J+r1p6OpTElzRUa8gZiHDZkXZ/6lutFaqvo2C12eoQ576QqNujJ1w9UbyCwY8VznRgIe04iCCAQcTIwGGJxHetOi9O00ndKA5slrsWkZEdqnp2Qzkffcg+pzHU+mpGBFS8GZloOeG4kAgHYZ2rU0rOcCMAffvXNcdVrvpR6Aj6p7inNoTgRJ3R+iMMsQBkk8NyuWehj1YGHEZ7k/EbZ2pYC2ARdOwSJ7s1G6kZzKM2yyOkuxnb2btp2KjWYRs/fCT2qLDDq1l3kqsbPCKFQuKRh7mYZD1ykG4zd7j+qvQEg0SmFS4vOjJ2Sr0Ly6EqEDaR3FTUGlSXE9oVQk7Sqtds5q00KGu1XaUCqlMypmERkvahEpQoijXO94Cp1G4q24KBw7UqIguclC9nJEW0/eQkaHA8ktHsODBuXpHBXhQO7vheVKRT0FENTS1WXMTC0ICC6kpbgXqA3Bp0i0eaHRBAlonbh+6TbO2LrarQ7OD149YVV1Tkl8Y+0Bj7ytGay+zk5dbi4wB2Rks1rnoqrUo+Tkls3buIJwxwx5HYjz7Vvc0jcMU3pQR7+tPYc90gK1a4bQyo2uGhjqlITfOwOwM7TEEZwiWqLGUrxdUJqEwC8XSNkNIGZ5LVVCDOIJ3Qq9pDRnGOEAAb5xWWOEw/W9fwci2arX4kA7BBgY5jiMB3LK2XUmjTwBe4G99aLl8EFzCAIdF0ZkdQJaQsj5HRuc0AQADxJxjbiorP8AGW5PPbionNlj1pf+uUf0Vq8yk7pBVe4wBdLR5oDWtBcMTAZOO1zuSO0CIkTjt2Z7isFftE/OFEdG6SqDq1cRsIOPDmnOXy9wf69NQ/SjMWEzBg8Dl4qNtsbkJwyhBqLBN7GTicO9EKdJsYEzuwHrWkqbFi6YwBwxHD14qOs0uOPdOXAKcV4wF7Leo3VJ98kyVK1GM/1Ve4ZiMUQc471EahmSJUmp1KZacY7P3SB34Kw5oO5MLRxSBknivcdykYBjh7U8MbOMkICNgPBSMZySCexOA4BR1wNqnChqsE4x2qiUHjcmgKa0Oxyw2GfBRqFI3TsUTxwHcpz3JvRE8UUPKTQRF31p5ojd4r0UssVYEb/anArhqY6OPqhXbvLw9iaWnl60yU4Hu39FEaI3HuKtVnEZt7cFD3e/agKxo8D3FJWSTw7/AN0ktGImoDMAYe/FQ3yNwXoTa7gBkUrSJ9TiCvWklUBGJGHCR7VJRqdYQI4kpSmtuMZzG1UX1gTM96vWmnIGfvuQ2pTeNuG6IPrRRBECQMl4KahstbqZd6kp1VJl8WB2eCfTsg3KUOEZepSMcEeJ7eCgnBikKTVaDAnNcd6dCaQjYevu71E5hScYTekEZetGzP7D3T7Ey+F5054wmGrOw9xQEjSNx7kgvJG6exSgnckCAn/hOAKcSYySZxw7U4T26oa9GcZViewcVE4k5Se5VQq3eE8cUx5UtUEZwOGH6qEklSZj/fBMB95hSl3AetRHHZ6kGsUYOOA7SVKIG49v7KFlOMBJ5CB3wpxQ3j37lUTXj2j3j9Eg3DzT6v1TjQbx70i0Df60wrubB2dkjwKje/YfW4qw6k3aT3mO5QuYBt8Ugh6T3vJJ4A/iPd+ySQWrp2KN9EHMTuSSUGo1KME4ZcVJSfEXoA7UkkT2azWqXSI7MP2Cq2h8YiDzSSVUo8pMcRJz7Ij3CfTOPb77EklJrJqTgpKWWXgkkgJQ9SNckkqJ5eXpG5JJIkb2AZlVagxPW7kkktGYI4qamY2QkkmEgdxjsUo4En1JJJkfdK9ASSSgSvkDeo3u5D1pJLQKVVuOYPMQow6NgSSUhDVG3wOHcVFPFepKKqLVkZeHs/4VxoA5JJLSDT0kKNzoySSTPxjxz8Nvv2qs5/OPfikkp2PGPMEkkkJ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486" name="Picture 6" descr="http://i1172.photobucket.com/albums/r564/Rijeka-Weather/Razno/300x189_06091933_123201564.jpg?t=13392947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6519" y="3786190"/>
            <a:ext cx="4535745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VEGETACIJA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42" y="178592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Vegetacija u Belgiji je “bujna”.</a:t>
            </a:r>
            <a:r>
              <a:rPr lang="hr-HR" dirty="0"/>
              <a:t> </a:t>
            </a:r>
            <a:r>
              <a:rPr lang="hr-HR" dirty="0">
                <a:solidFill>
                  <a:schemeClr val="tx1"/>
                </a:solidFill>
              </a:rPr>
              <a:t>Belgiju čini nizina uz </a:t>
            </a:r>
            <a:r>
              <a:rPr lang="hr-HR" dirty="0" smtClean="0">
                <a:solidFill>
                  <a:schemeClr val="tx1"/>
                </a:solidFill>
              </a:rPr>
              <a:t>obalu Sjevernog mora</a:t>
            </a:r>
            <a:r>
              <a:rPr lang="hr-HR" dirty="0">
                <a:solidFill>
                  <a:schemeClr val="tx1"/>
                </a:solidFill>
              </a:rPr>
              <a:t> i </a:t>
            </a:r>
            <a:r>
              <a:rPr lang="hr-HR" dirty="0" smtClean="0">
                <a:solidFill>
                  <a:schemeClr val="tx1"/>
                </a:solidFill>
              </a:rPr>
              <a:t>kanala, </a:t>
            </a:r>
            <a:r>
              <a:rPr lang="hr-HR" dirty="0">
                <a:solidFill>
                  <a:schemeClr val="tx1"/>
                </a:solidFill>
              </a:rPr>
              <a:t>središnji brežuljkast </a:t>
            </a:r>
            <a:r>
              <a:rPr lang="hr-HR" dirty="0" smtClean="0">
                <a:solidFill>
                  <a:schemeClr val="tx1"/>
                </a:solidFill>
              </a:rPr>
              <a:t> travnjak </a:t>
            </a:r>
            <a:r>
              <a:rPr lang="hr-HR" dirty="0">
                <a:solidFill>
                  <a:schemeClr val="tx1"/>
                </a:solidFill>
              </a:rPr>
              <a:t>i </a:t>
            </a:r>
            <a:r>
              <a:rPr lang="hr-HR" dirty="0" smtClean="0">
                <a:solidFill>
                  <a:schemeClr val="tx1"/>
                </a:solidFill>
              </a:rPr>
              <a:t>gorje Ardeni</a:t>
            </a:r>
            <a:r>
              <a:rPr lang="hr-HR" dirty="0">
                <a:solidFill>
                  <a:schemeClr val="tx1"/>
                </a:solidFill>
              </a:rPr>
              <a:t> na jugoistoku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  <a:r>
              <a:rPr lang="hr-HR" dirty="0"/>
              <a:t> </a:t>
            </a:r>
            <a:r>
              <a:rPr lang="hr-HR" dirty="0">
                <a:solidFill>
                  <a:schemeClr val="tx1"/>
                </a:solidFill>
              </a:rPr>
              <a:t>Uz nisku i pjeskovitu obalu pruža se </a:t>
            </a:r>
            <a:r>
              <a:rPr lang="hr-HR" dirty="0" smtClean="0">
                <a:solidFill>
                  <a:schemeClr val="tx1"/>
                </a:solidFill>
              </a:rPr>
              <a:t>Flandrijska nizina.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www.dalmatinskazagora.hr/Portals/6/images/pri010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86190"/>
            <a:ext cx="4357718" cy="278448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71435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STANOVNIŠTVO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785794"/>
            <a:ext cx="7143800" cy="4500594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chemeClr val="tx1"/>
                </a:solidFill>
              </a:rPr>
              <a:t>Oko 60% stanovnika govori </a:t>
            </a:r>
            <a:r>
              <a:rPr lang="hr-HR" sz="2800" dirty="0" smtClean="0">
                <a:solidFill>
                  <a:schemeClr val="tx1"/>
                </a:solidFill>
              </a:rPr>
              <a:t>nizozemskim</a:t>
            </a:r>
            <a:r>
              <a:rPr lang="hr-HR" sz="2800" dirty="0">
                <a:solidFill>
                  <a:schemeClr val="tx1"/>
                </a:solidFill>
              </a:rPr>
              <a:t> </a:t>
            </a:r>
            <a:r>
              <a:rPr lang="hr-HR" sz="2800" dirty="0" smtClean="0">
                <a:solidFill>
                  <a:schemeClr val="tx1"/>
                </a:solidFill>
              </a:rPr>
              <a:t>jezikom, 40</a:t>
            </a:r>
            <a:r>
              <a:rPr lang="hr-HR" sz="2800" dirty="0">
                <a:solidFill>
                  <a:schemeClr val="tx1"/>
                </a:solidFill>
              </a:rPr>
              <a:t>% </a:t>
            </a:r>
            <a:r>
              <a:rPr lang="hr-HR" sz="2800" dirty="0" smtClean="0">
                <a:solidFill>
                  <a:schemeClr val="tx1"/>
                </a:solidFill>
              </a:rPr>
              <a:t>francuskim, </a:t>
            </a:r>
            <a:r>
              <a:rPr lang="hr-HR" sz="2800" dirty="0">
                <a:solidFill>
                  <a:schemeClr val="tx1"/>
                </a:solidFill>
              </a:rPr>
              <a:t>a 1% njemačkim. Bruxelles, koji čini 8% stanovništva je dvojezični grad: francusko- nizozemski. U početku je grad bio </a:t>
            </a:r>
            <a:r>
              <a:rPr lang="hr-HR" sz="2800" dirty="0" smtClean="0">
                <a:solidFill>
                  <a:schemeClr val="tx1"/>
                </a:solidFill>
              </a:rPr>
              <a:t>većinom </a:t>
            </a:r>
            <a:r>
              <a:rPr lang="hr-HR" sz="2800" dirty="0">
                <a:solidFill>
                  <a:schemeClr val="tx1"/>
                </a:solidFill>
              </a:rPr>
              <a:t>nizozemski dok danas oko 80% stanovnika govori francuski, </a:t>
            </a:r>
            <a:r>
              <a:rPr lang="hr-HR" sz="2800" dirty="0" smtClean="0">
                <a:solidFill>
                  <a:schemeClr val="tx1"/>
                </a:solidFill>
              </a:rPr>
              <a:t>8% </a:t>
            </a:r>
            <a:r>
              <a:rPr lang="hr-HR" sz="2800" dirty="0">
                <a:solidFill>
                  <a:schemeClr val="tx1"/>
                </a:solidFill>
              </a:rPr>
              <a:t>nizozemskim, a </a:t>
            </a:r>
            <a:r>
              <a:rPr lang="hr-HR" sz="2800" dirty="0" smtClean="0">
                <a:solidFill>
                  <a:schemeClr val="tx1"/>
                </a:solidFill>
              </a:rPr>
              <a:t>10% </a:t>
            </a:r>
            <a:r>
              <a:rPr lang="hr-HR" sz="2800" dirty="0">
                <a:solidFill>
                  <a:schemeClr val="tx1"/>
                </a:solidFill>
              </a:rPr>
              <a:t>i jednim i drugim </a:t>
            </a:r>
            <a:r>
              <a:rPr lang="hr-HR" sz="2800" dirty="0" smtClean="0">
                <a:solidFill>
                  <a:schemeClr val="tx1"/>
                </a:solidFill>
              </a:rPr>
              <a:t>jezikom.</a:t>
            </a:r>
            <a:endParaRPr lang="hr-HR" sz="28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http://metro-portal.hr/img/repository/2008/10/medium/sretnilju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408097"/>
            <a:ext cx="3786214" cy="244990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298</Words>
  <Application>Microsoft Office PowerPoint</Application>
  <PresentationFormat>Prikaz na zaslonu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Theme</vt:lpstr>
      <vt:lpstr>BELGIJA</vt:lpstr>
      <vt:lpstr>SADRŽAJ</vt:lpstr>
      <vt:lpstr>UVOD</vt:lpstr>
      <vt:lpstr>GEOGRAFSKI SMJEŠTAJ</vt:lpstr>
      <vt:lpstr>RELJEF</vt:lpstr>
      <vt:lpstr>VODE </vt:lpstr>
      <vt:lpstr>KLIMA</vt:lpstr>
      <vt:lpstr>VEGETACIJA</vt:lpstr>
      <vt:lpstr>STANOVNIŠTVO</vt:lpstr>
      <vt:lpstr>GOSPODARSTVO</vt:lpstr>
      <vt:lpstr>GRADOVI</vt:lpstr>
      <vt:lpstr>ZANIMLJIVOSTI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BELGIJA</dc:title>
  <dc:creator>Korisnik</dc:creator>
  <cp:lastModifiedBy>Rahela</cp:lastModifiedBy>
  <cp:revision>22</cp:revision>
  <dcterms:created xsi:type="dcterms:W3CDTF">2014-11-29T12:29:50Z</dcterms:created>
  <dcterms:modified xsi:type="dcterms:W3CDTF">2014-12-03T10:14:17Z</dcterms:modified>
</cp:coreProperties>
</file>