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492F-2542-4493-8CE1-F2DD05533420}" type="datetimeFigureOut">
              <a:rPr lang="hr-HR" smtClean="0"/>
              <a:t>26.2.2017.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20AC-F3A5-4C8C-A836-E2F333AD2203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48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492F-2542-4493-8CE1-F2DD05533420}" type="datetimeFigureOut">
              <a:rPr lang="hr-HR" smtClean="0"/>
              <a:t>26.2.2017.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20AC-F3A5-4C8C-A836-E2F333AD22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2910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492F-2542-4493-8CE1-F2DD05533420}" type="datetimeFigureOut">
              <a:rPr lang="hr-HR" smtClean="0"/>
              <a:t>26.2.2017.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20AC-F3A5-4C8C-A836-E2F333AD22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4727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492F-2542-4493-8CE1-F2DD05533420}" type="datetimeFigureOut">
              <a:rPr lang="hr-HR" smtClean="0"/>
              <a:t>26.2.2017.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20AC-F3A5-4C8C-A836-E2F333AD2203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1105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492F-2542-4493-8CE1-F2DD05533420}" type="datetimeFigureOut">
              <a:rPr lang="hr-HR" smtClean="0"/>
              <a:t>26.2.2017.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20AC-F3A5-4C8C-A836-E2F333AD22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8206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492F-2542-4493-8CE1-F2DD05533420}" type="datetimeFigureOut">
              <a:rPr lang="hr-HR" smtClean="0"/>
              <a:t>26.2.2017.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20AC-F3A5-4C8C-A836-E2F333AD2203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3066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492F-2542-4493-8CE1-F2DD05533420}" type="datetimeFigureOut">
              <a:rPr lang="hr-HR" smtClean="0"/>
              <a:t>26.2.2017.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20AC-F3A5-4C8C-A836-E2F333AD22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5026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492F-2542-4493-8CE1-F2DD05533420}" type="datetimeFigureOut">
              <a:rPr lang="hr-HR" smtClean="0"/>
              <a:t>26.2.2017.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20AC-F3A5-4C8C-A836-E2F333AD22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0523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492F-2542-4493-8CE1-F2DD05533420}" type="datetimeFigureOut">
              <a:rPr lang="hr-HR" smtClean="0"/>
              <a:t>26.2.2017.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20AC-F3A5-4C8C-A836-E2F333AD22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2855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492F-2542-4493-8CE1-F2DD05533420}" type="datetimeFigureOut">
              <a:rPr lang="hr-HR" smtClean="0"/>
              <a:t>26.2.2017.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20AC-F3A5-4C8C-A836-E2F333AD22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5604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492F-2542-4493-8CE1-F2DD05533420}" type="datetimeFigureOut">
              <a:rPr lang="hr-HR" smtClean="0"/>
              <a:t>26.2.2017.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20AC-F3A5-4C8C-A836-E2F333AD22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1100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492F-2542-4493-8CE1-F2DD05533420}" type="datetimeFigureOut">
              <a:rPr lang="hr-HR" smtClean="0"/>
              <a:t>26.2.2017.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20AC-F3A5-4C8C-A836-E2F333AD22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028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492F-2542-4493-8CE1-F2DD05533420}" type="datetimeFigureOut">
              <a:rPr lang="hr-HR" smtClean="0"/>
              <a:t>26.2.2017.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20AC-F3A5-4C8C-A836-E2F333AD22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923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492F-2542-4493-8CE1-F2DD05533420}" type="datetimeFigureOut">
              <a:rPr lang="hr-HR" smtClean="0"/>
              <a:t>26.2.2017.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20AC-F3A5-4C8C-A836-E2F333AD22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8730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492F-2542-4493-8CE1-F2DD05533420}" type="datetimeFigureOut">
              <a:rPr lang="hr-HR" smtClean="0"/>
              <a:t>26.2.2017.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20AC-F3A5-4C8C-A836-E2F333AD22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3298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492F-2542-4493-8CE1-F2DD05533420}" type="datetimeFigureOut">
              <a:rPr lang="hr-HR" smtClean="0"/>
              <a:t>26.2.2017.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20AC-F3A5-4C8C-A836-E2F333AD22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922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492F-2542-4493-8CE1-F2DD05533420}" type="datetimeFigureOut">
              <a:rPr lang="hr-HR" smtClean="0"/>
              <a:t>26.2.2017.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20AC-F3A5-4C8C-A836-E2F333AD22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5838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AA4492F-2542-4493-8CE1-F2DD05533420}" type="datetimeFigureOut">
              <a:rPr lang="hr-HR" smtClean="0"/>
              <a:t>26.2.2017.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97C20AC-F3A5-4C8C-A836-E2F333AD22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8991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4212" y="1363531"/>
            <a:ext cx="8001000" cy="2971801"/>
          </a:xfrm>
        </p:spPr>
        <p:txBody>
          <a:bodyPr>
            <a:normAutofit fontScale="90000"/>
          </a:bodyPr>
          <a:lstStyle/>
          <a:p>
            <a:r>
              <a:rPr lang="hr-HR" sz="5400" dirty="0">
                <a:latin typeface="Arial Black" panose="020B0A04020102020204" pitchFamily="34" charset="0"/>
              </a:rPr>
              <a:t>Povijest hrvatskog književnog jezika</a:t>
            </a:r>
            <a:br>
              <a:rPr lang="hr-HR" sz="5400" dirty="0">
                <a:latin typeface="Arial Black" panose="020B0A04020102020204" pitchFamily="34" charset="0"/>
              </a:rPr>
            </a:br>
            <a:r>
              <a:rPr lang="hr-HR" sz="5400" dirty="0">
                <a:latin typeface="Arial Black" panose="020B0A04020102020204" pitchFamily="34" charset="0"/>
              </a:rPr>
              <a:t>(KVIZ)</a:t>
            </a:r>
          </a:p>
        </p:txBody>
      </p:sp>
    </p:spTree>
    <p:extLst>
      <p:ext uri="{BB962C8B-B14F-4D97-AF65-F5344CB8AC3E}">
        <p14:creationId xmlns:p14="http://schemas.microsoft.com/office/powerpoint/2010/main" val="1912527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2345167" y="1928656"/>
            <a:ext cx="6723529" cy="11295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dirty="0">
                <a:latin typeface="Arial Black" panose="020B0A04020102020204" pitchFamily="34" charset="0"/>
              </a:rPr>
              <a:t>TOČNO</a:t>
            </a:r>
          </a:p>
        </p:txBody>
      </p:sp>
      <p:grpSp>
        <p:nvGrpSpPr>
          <p:cNvPr id="5" name="Grupa 4"/>
          <p:cNvGrpSpPr/>
          <p:nvPr/>
        </p:nvGrpSpPr>
        <p:grpSpPr>
          <a:xfrm rot="21193665">
            <a:off x="1022414" y="3388082"/>
            <a:ext cx="4372163" cy="2828045"/>
            <a:chOff x="1022414" y="3388082"/>
            <a:chExt cx="4372163" cy="2828045"/>
          </a:xfrm>
        </p:grpSpPr>
        <p:pic>
          <p:nvPicPr>
            <p:cNvPr id="6" name="Picture 4" descr="Slikovni rezultat za like without backgroun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3751">
              <a:off x="3987183" y="4661767"/>
              <a:ext cx="1407394" cy="1205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Povezana slik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9944" r="898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6418">
              <a:off x="1022414" y="3388082"/>
              <a:ext cx="3768370" cy="2828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Strelica: desno 7">
            <a:hlinkClick r:id="rId5" action="ppaction://hlinksldjump"/>
          </p:cNvPr>
          <p:cNvSpPr/>
          <p:nvPr/>
        </p:nvSpPr>
        <p:spPr>
          <a:xfrm>
            <a:off x="8208085" y="5264338"/>
            <a:ext cx="3356386" cy="422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SLJEDEĆE </a:t>
            </a:r>
            <a:r>
              <a:rPr lang="hr-HR" dirty="0">
                <a:solidFill>
                  <a:schemeClr val="tx1"/>
                </a:solidFill>
              </a:rPr>
              <a:t>PITANJE</a:t>
            </a:r>
          </a:p>
        </p:txBody>
      </p:sp>
    </p:spTree>
    <p:extLst>
      <p:ext uri="{BB962C8B-B14F-4D97-AF65-F5344CB8AC3E}">
        <p14:creationId xmlns:p14="http://schemas.microsoft.com/office/powerpoint/2010/main" val="1064215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2614108" y="1896383"/>
            <a:ext cx="6723529" cy="112955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dirty="0">
                <a:latin typeface="Arial Black" panose="020B0A04020102020204" pitchFamily="34" charset="0"/>
              </a:rPr>
              <a:t>NETOČNO</a:t>
            </a:r>
          </a:p>
        </p:txBody>
      </p:sp>
      <p:pic>
        <p:nvPicPr>
          <p:cNvPr id="5" name="Picture 2" descr="Slikovni rezultat za sad emoji withou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56780" y="2461159"/>
            <a:ext cx="2961714" cy="320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trelica: ulijevo 5">
            <a:hlinkClick r:id="rId3" action="ppaction://hlinksldjump"/>
          </p:cNvPr>
          <p:cNvSpPr/>
          <p:nvPr/>
        </p:nvSpPr>
        <p:spPr>
          <a:xfrm>
            <a:off x="602428" y="5335793"/>
            <a:ext cx="2033196" cy="4303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VRATI NAZAD</a:t>
            </a:r>
          </a:p>
        </p:txBody>
      </p:sp>
    </p:spTree>
    <p:extLst>
      <p:ext uri="{BB962C8B-B14F-4D97-AF65-F5344CB8AC3E}">
        <p14:creationId xmlns:p14="http://schemas.microsoft.com/office/powerpoint/2010/main" val="440471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87" y="1749680"/>
            <a:ext cx="2430079" cy="366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likovni rezultat za šiško menčeti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09" y="1749680"/>
            <a:ext cx="2879556" cy="366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Slikovni rezultat za mavro vetranović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8" descr="Slikovni rezultat za mavro vetranović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6156" name="Picture 12" descr="Povezana slik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3" t="29082" r="40054" b="27498"/>
          <a:stretch/>
        </p:blipFill>
        <p:spPr bwMode="auto">
          <a:xfrm>
            <a:off x="7900808" y="1749680"/>
            <a:ext cx="2449151" cy="366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/>
          <p:cNvSpPr txBox="1"/>
          <p:nvPr/>
        </p:nvSpPr>
        <p:spPr>
          <a:xfrm>
            <a:off x="936887" y="524555"/>
            <a:ext cx="6863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Tko su najpoznatiji pisci štokavskog narječja?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1032734" y="5604734"/>
            <a:ext cx="233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Marin Držić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7900808" y="5544204"/>
            <a:ext cx="233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Mavro</a:t>
            </a:r>
            <a:r>
              <a:rPr lang="hr-HR" dirty="0"/>
              <a:t> </a:t>
            </a:r>
            <a:r>
              <a:rPr lang="hr-HR" dirty="0" err="1"/>
              <a:t>Vetranović</a:t>
            </a:r>
            <a:endParaRPr lang="hr-HR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4194109" y="5546682"/>
            <a:ext cx="233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Šiško </a:t>
            </a:r>
            <a:r>
              <a:rPr lang="hr-HR" dirty="0" err="1"/>
              <a:t>Menčetić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061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1022949" y="1481986"/>
            <a:ext cx="6863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Marin Držić je napisao…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1022947" y="4635146"/>
            <a:ext cx="6863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d) Dundo Maroje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1022948" y="3877122"/>
            <a:ext cx="6863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c) Dundo  </a:t>
            </a:r>
            <a:r>
              <a:rPr lang="hr-HR" sz="2400" dirty="0" err="1"/>
              <a:t>Merjo</a:t>
            </a:r>
            <a:endParaRPr lang="hr-HR" sz="24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1022948" y="3119098"/>
            <a:ext cx="6863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b) Dundo </a:t>
            </a:r>
            <a:r>
              <a:rPr lang="hr-HR" sz="2400" dirty="0" err="1"/>
              <a:t>Miroje</a:t>
            </a:r>
            <a:endParaRPr lang="hr-HR" sz="24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1022948" y="2380049"/>
            <a:ext cx="6863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a) Dundo </a:t>
            </a:r>
            <a:r>
              <a:rPr lang="hr-HR" sz="2400" dirty="0" err="1"/>
              <a:t>Marje</a:t>
            </a:r>
            <a:endParaRPr lang="hr-HR" sz="2400" dirty="0"/>
          </a:p>
        </p:txBody>
      </p:sp>
      <p:pic>
        <p:nvPicPr>
          <p:cNvPr id="10242" name="Picture 2" descr="Slikovni rezultat za dundo maro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477" y="267408"/>
            <a:ext cx="2485016" cy="331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Slikovni rezultat za dundo maro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326" y="3766258"/>
            <a:ext cx="3979167" cy="29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Slikovni rezultat za dundo maroj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21" y="267408"/>
            <a:ext cx="2463510" cy="327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021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441063" y="1470732"/>
            <a:ext cx="7153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Gdje se koristilo kajkavsko narječje u 16. st.?</a:t>
            </a:r>
          </a:p>
        </p:txBody>
      </p:sp>
      <p:sp>
        <p:nvSpPr>
          <p:cNvPr id="5" name="TekstniOkvir 4">
            <a:hlinkClick r:id="rId2" action="ppaction://hlinksldjump"/>
          </p:cNvPr>
          <p:cNvSpPr txBox="1"/>
          <p:nvPr/>
        </p:nvSpPr>
        <p:spPr>
          <a:xfrm>
            <a:off x="704619" y="3008096"/>
            <a:ext cx="5346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b) Na sjeverozapadu </a:t>
            </a:r>
          </a:p>
        </p:txBody>
      </p:sp>
      <p:sp>
        <p:nvSpPr>
          <p:cNvPr id="6" name="TekstniOkvir 5">
            <a:hlinkClick r:id="rId3" action="ppaction://hlinksldjump"/>
          </p:cNvPr>
          <p:cNvSpPr txBox="1"/>
          <p:nvPr/>
        </p:nvSpPr>
        <p:spPr>
          <a:xfrm>
            <a:off x="704619" y="2111407"/>
            <a:ext cx="5346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a) Na sjeveroistoku</a:t>
            </a:r>
          </a:p>
        </p:txBody>
      </p:sp>
      <p:sp>
        <p:nvSpPr>
          <p:cNvPr id="8" name="TekstniOkvir 7">
            <a:hlinkClick r:id="rId3" action="ppaction://hlinksldjump"/>
          </p:cNvPr>
          <p:cNvSpPr txBox="1"/>
          <p:nvPr/>
        </p:nvSpPr>
        <p:spPr>
          <a:xfrm>
            <a:off x="704620" y="3865870"/>
            <a:ext cx="5346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c) Na jugoistoku</a:t>
            </a:r>
          </a:p>
        </p:txBody>
      </p:sp>
      <p:sp>
        <p:nvSpPr>
          <p:cNvPr id="9" name="TekstniOkvir 8">
            <a:hlinkClick r:id="rId3" action="ppaction://hlinksldjump"/>
          </p:cNvPr>
          <p:cNvSpPr txBox="1"/>
          <p:nvPr/>
        </p:nvSpPr>
        <p:spPr>
          <a:xfrm>
            <a:off x="704620" y="4685554"/>
            <a:ext cx="5346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d) Na jugozapadu 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441063" y="283724"/>
            <a:ext cx="6282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latin typeface="Arial Black" panose="020B0A04020102020204" pitchFamily="34" charset="0"/>
              </a:rPr>
              <a:t>KAJKAVSKO NARJEČJE</a:t>
            </a:r>
          </a:p>
        </p:txBody>
      </p:sp>
    </p:spTree>
    <p:extLst>
      <p:ext uri="{BB962C8B-B14F-4D97-AF65-F5344CB8AC3E}">
        <p14:creationId xmlns:p14="http://schemas.microsoft.com/office/powerpoint/2010/main" val="4148652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2345167" y="1928656"/>
            <a:ext cx="6723529" cy="11295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dirty="0">
                <a:latin typeface="Arial Black" panose="020B0A04020102020204" pitchFamily="34" charset="0"/>
              </a:rPr>
              <a:t>TOČNO</a:t>
            </a:r>
          </a:p>
        </p:txBody>
      </p:sp>
      <p:grpSp>
        <p:nvGrpSpPr>
          <p:cNvPr id="5" name="Grupa 4"/>
          <p:cNvGrpSpPr/>
          <p:nvPr/>
        </p:nvGrpSpPr>
        <p:grpSpPr>
          <a:xfrm rot="21193665">
            <a:off x="1022414" y="3388082"/>
            <a:ext cx="4372163" cy="2828045"/>
            <a:chOff x="1022414" y="3388082"/>
            <a:chExt cx="4372163" cy="2828045"/>
          </a:xfrm>
        </p:grpSpPr>
        <p:pic>
          <p:nvPicPr>
            <p:cNvPr id="6" name="Picture 4" descr="Slikovni rezultat za like without backgroun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3751">
              <a:off x="3987183" y="4661767"/>
              <a:ext cx="1407394" cy="1205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Povezana slik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9944" r="898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6418">
              <a:off x="1022414" y="3388082"/>
              <a:ext cx="3768370" cy="2828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Strelica: desno 7">
            <a:hlinkClick r:id="rId5" action="ppaction://hlinksldjump"/>
          </p:cNvPr>
          <p:cNvSpPr/>
          <p:nvPr/>
        </p:nvSpPr>
        <p:spPr>
          <a:xfrm>
            <a:off x="8208085" y="5264338"/>
            <a:ext cx="3356386" cy="422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SLJEDEĆE </a:t>
            </a:r>
            <a:r>
              <a:rPr lang="hr-HR" dirty="0">
                <a:solidFill>
                  <a:schemeClr val="tx1"/>
                </a:solidFill>
              </a:rPr>
              <a:t>PITANJE</a:t>
            </a:r>
          </a:p>
        </p:txBody>
      </p:sp>
    </p:spTree>
    <p:extLst>
      <p:ext uri="{BB962C8B-B14F-4D97-AF65-F5344CB8AC3E}">
        <p14:creationId xmlns:p14="http://schemas.microsoft.com/office/powerpoint/2010/main" val="3842609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2614108" y="1896383"/>
            <a:ext cx="6723529" cy="112955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dirty="0">
                <a:latin typeface="Arial Black" panose="020B0A04020102020204" pitchFamily="34" charset="0"/>
              </a:rPr>
              <a:t>NETOČNO</a:t>
            </a:r>
          </a:p>
        </p:txBody>
      </p:sp>
      <p:pic>
        <p:nvPicPr>
          <p:cNvPr id="5" name="Picture 2" descr="Slikovni rezultat za sad emoji withou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56780" y="2461159"/>
            <a:ext cx="2961714" cy="320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trelica: ulijevo 5">
            <a:hlinkClick r:id="rId3" action="ppaction://hlinksldjump"/>
          </p:cNvPr>
          <p:cNvSpPr/>
          <p:nvPr/>
        </p:nvSpPr>
        <p:spPr>
          <a:xfrm>
            <a:off x="602428" y="5335793"/>
            <a:ext cx="2033196" cy="4303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VRATI NAZAD</a:t>
            </a:r>
          </a:p>
        </p:txBody>
      </p:sp>
    </p:spTree>
    <p:extLst>
      <p:ext uri="{BB962C8B-B14F-4D97-AF65-F5344CB8AC3E}">
        <p14:creationId xmlns:p14="http://schemas.microsoft.com/office/powerpoint/2010/main" val="1553547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0725" y="0"/>
            <a:ext cx="8534400" cy="1507067"/>
          </a:xfrm>
        </p:spPr>
        <p:txBody>
          <a:bodyPr/>
          <a:lstStyle/>
          <a:p>
            <a:r>
              <a:rPr lang="hr-HR" dirty="0">
                <a:latin typeface="Arial Black" panose="020B0A04020102020204" pitchFamily="34" charset="0"/>
              </a:rPr>
              <a:t>JEZIKOSLOVLJE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537881" y="1678193"/>
            <a:ext cx="8627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Faust Vrančić objavljuje prvi hrvatski tiskani rječnik…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1022948" y="2380049"/>
            <a:ext cx="6863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a) 1596. g.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1022945" y="3066763"/>
            <a:ext cx="6863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b) 1559. g.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1022946" y="3768619"/>
            <a:ext cx="6863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c) 1595. g.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1022946" y="4470475"/>
            <a:ext cx="6863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d) 1556. g.</a:t>
            </a:r>
          </a:p>
        </p:txBody>
      </p:sp>
      <p:sp>
        <p:nvSpPr>
          <p:cNvPr id="9" name="Krug: prazno 8"/>
          <p:cNvSpPr/>
          <p:nvPr/>
        </p:nvSpPr>
        <p:spPr>
          <a:xfrm rot="18247524">
            <a:off x="882129" y="3855799"/>
            <a:ext cx="688490" cy="383232"/>
          </a:xfrm>
          <a:prstGeom prst="donut">
            <a:avLst>
              <a:gd name="adj" fmla="val 810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pic>
        <p:nvPicPr>
          <p:cNvPr id="11266" name="Picture 2" descr="Slikovni rezultat za faust vranči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449" y="2283710"/>
            <a:ext cx="3248633" cy="431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Slikovni rezultat za faust vrančić prvi hrvatski rječn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454" y="2845188"/>
            <a:ext cx="2681870" cy="375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40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niOkvir 8"/>
          <p:cNvSpPr txBox="1"/>
          <p:nvPr/>
        </p:nvSpPr>
        <p:spPr>
          <a:xfrm>
            <a:off x="602427" y="1226371"/>
            <a:ext cx="8627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Kako se zove prvi hrvatski tiskani </a:t>
            </a:r>
            <a:r>
              <a:rPr lang="hr-HR" sz="2400" dirty="0" err="1"/>
              <a:t>riječnik</a:t>
            </a:r>
            <a:r>
              <a:rPr lang="hr-HR" sz="2400" dirty="0"/>
              <a:t>?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602426" y="1921632"/>
            <a:ext cx="8627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a) Rječnik pet najčudnijih europskih jezika latinskoga, talijanskoga, njemačkoga, dalmatinskoga i mađarskoga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602426" y="2986225"/>
            <a:ext cx="8627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b) Rječnik pet najčudnijih europskih jezika latinskoga, talijanskoga, češkoga, dalmatinskoga i mađarskoga</a:t>
            </a:r>
          </a:p>
        </p:txBody>
      </p:sp>
      <p:sp>
        <p:nvSpPr>
          <p:cNvPr id="15" name="TekstniOkvir 14"/>
          <p:cNvSpPr txBox="1"/>
          <p:nvPr/>
        </p:nvSpPr>
        <p:spPr>
          <a:xfrm>
            <a:off x="602425" y="4050818"/>
            <a:ext cx="8627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c) Rječnik pet najčudnijih europskih jezika latinskoga, talijanskoga, njemačkoga, hrvatskoga i mađarskoga</a:t>
            </a:r>
          </a:p>
        </p:txBody>
      </p:sp>
      <p:sp>
        <p:nvSpPr>
          <p:cNvPr id="16" name="TekstniOkvir 15"/>
          <p:cNvSpPr txBox="1"/>
          <p:nvPr/>
        </p:nvSpPr>
        <p:spPr>
          <a:xfrm>
            <a:off x="602424" y="5095080"/>
            <a:ext cx="8627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d) Rječnik pet najčudnijih europskih jezika latinskoga, talijanskoga, njemačkoga, dalmatinskoga i slovačkoga</a:t>
            </a:r>
          </a:p>
        </p:txBody>
      </p:sp>
      <p:sp>
        <p:nvSpPr>
          <p:cNvPr id="17" name="Krug: prazno 16"/>
          <p:cNvSpPr/>
          <p:nvPr/>
        </p:nvSpPr>
        <p:spPr>
          <a:xfrm rot="18247524">
            <a:off x="494855" y="1909219"/>
            <a:ext cx="688490" cy="383232"/>
          </a:xfrm>
          <a:prstGeom prst="donut">
            <a:avLst>
              <a:gd name="adj" fmla="val 810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73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982529" y="2030523"/>
            <a:ext cx="2366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Juraj </a:t>
            </a:r>
            <a:r>
              <a:rPr lang="hr-HR" sz="2400" dirty="0" err="1"/>
              <a:t>Habdelić</a:t>
            </a:r>
            <a:endParaRPr lang="hr-HR" sz="24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982530" y="1157782"/>
            <a:ext cx="2366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Bartol Kašić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982529" y="2903264"/>
            <a:ext cx="2366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Jakov </a:t>
            </a:r>
            <a:r>
              <a:rPr lang="hr-HR" sz="2400" dirty="0" err="1"/>
              <a:t>Mikalja</a:t>
            </a:r>
            <a:endParaRPr lang="hr-HR" sz="24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6348804" y="3274761"/>
            <a:ext cx="5475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Temelji ilirskoga jezika u dvije knjige (PRVA HRVATSKA GRAMATIKA)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6348804" y="1889767"/>
            <a:ext cx="5108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Dictionar</a:t>
            </a:r>
            <a:r>
              <a:rPr lang="hr-HR" sz="2400" dirty="0"/>
              <a:t> ili </a:t>
            </a:r>
            <a:r>
              <a:rPr lang="hr-HR" sz="2400" dirty="0" err="1"/>
              <a:t>reči</a:t>
            </a:r>
            <a:r>
              <a:rPr lang="hr-HR" sz="2400" dirty="0"/>
              <a:t> slovenske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6348804" y="1142980"/>
            <a:ext cx="4333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Blago jezika slovenskoga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6348804" y="2636554"/>
            <a:ext cx="2366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Ritual rimski</a:t>
            </a:r>
          </a:p>
        </p:txBody>
      </p:sp>
      <p:cxnSp>
        <p:nvCxnSpPr>
          <p:cNvPr id="13" name="Ravni poveznik 12"/>
          <p:cNvCxnSpPr/>
          <p:nvPr/>
        </p:nvCxnSpPr>
        <p:spPr>
          <a:xfrm>
            <a:off x="2893807" y="1388614"/>
            <a:ext cx="3270325" cy="224747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Ravni poveznik 13"/>
          <p:cNvCxnSpPr>
            <a:endCxn id="9" idx="1"/>
          </p:cNvCxnSpPr>
          <p:nvPr/>
        </p:nvCxnSpPr>
        <p:spPr>
          <a:xfrm flipV="1">
            <a:off x="3349212" y="2120600"/>
            <a:ext cx="2999592" cy="2097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Ravni poveznik 15"/>
          <p:cNvCxnSpPr>
            <a:endCxn id="10" idx="1"/>
          </p:cNvCxnSpPr>
          <p:nvPr/>
        </p:nvCxnSpPr>
        <p:spPr>
          <a:xfrm flipV="1">
            <a:off x="3121510" y="1373813"/>
            <a:ext cx="3227294" cy="17535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Ravni poveznik 17"/>
          <p:cNvCxnSpPr>
            <a:endCxn id="11" idx="1"/>
          </p:cNvCxnSpPr>
          <p:nvPr/>
        </p:nvCxnSpPr>
        <p:spPr>
          <a:xfrm>
            <a:off x="2893807" y="1373812"/>
            <a:ext cx="3454997" cy="14935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362" name="Picture 2" descr="Slikovni rezultat za BARTOL KAŠI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49" y="4331668"/>
            <a:ext cx="1951721" cy="231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Slikovni rezultat za juraj habdeli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09" y="4328743"/>
            <a:ext cx="1645346" cy="231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Slikovni rezultat za jakov mikal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325" y="4328742"/>
            <a:ext cx="1567052" cy="231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Slikovni rezultat za REČI slavensk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345" y="4337821"/>
            <a:ext cx="1439133" cy="230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Slikovni rezultat za ritual rimsk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903" y="4337822"/>
            <a:ext cx="1705567" cy="230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Slikovni rezultat za Temelji ilirskoga jezika u dvije knji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5788" y="4341354"/>
            <a:ext cx="1537887" cy="230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17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41" y="0"/>
            <a:ext cx="8534400" cy="1507067"/>
          </a:xfrm>
        </p:spPr>
        <p:txBody>
          <a:bodyPr/>
          <a:lstStyle/>
          <a:p>
            <a:r>
              <a:rPr lang="hr-HR" dirty="0">
                <a:latin typeface="Arial Black" panose="020B0A04020102020204" pitchFamily="34" charset="0"/>
              </a:rPr>
              <a:t>ČAKAVSKO NARJEČJE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828339" y="1602889"/>
            <a:ext cx="7153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Gdje se koristilo čakavsko narječje u 16. st.?</a:t>
            </a:r>
          </a:p>
        </p:txBody>
      </p:sp>
      <p:sp>
        <p:nvSpPr>
          <p:cNvPr id="5" name="TekstniOkvir 4">
            <a:hlinkClick r:id="rId2" action="ppaction://hlinksldjump"/>
          </p:cNvPr>
          <p:cNvSpPr txBox="1"/>
          <p:nvPr/>
        </p:nvSpPr>
        <p:spPr>
          <a:xfrm>
            <a:off x="710003" y="2441115"/>
            <a:ext cx="6529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a)	Split, Hvar i Zadar	</a:t>
            </a:r>
          </a:p>
        </p:txBody>
      </p:sp>
      <p:sp>
        <p:nvSpPr>
          <p:cNvPr id="6" name="TekstniOkvir 5">
            <a:hlinkClick r:id="rId3" action="ppaction://hlinksldjump"/>
          </p:cNvPr>
          <p:cNvSpPr txBox="1"/>
          <p:nvPr/>
        </p:nvSpPr>
        <p:spPr>
          <a:xfrm>
            <a:off x="710003" y="2969520"/>
            <a:ext cx="6529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b) Zagreb, Osijek i Varaždin</a:t>
            </a:r>
            <a:r>
              <a:rPr lang="hr-HR" dirty="0"/>
              <a:t>	</a:t>
            </a:r>
          </a:p>
        </p:txBody>
      </p:sp>
      <p:sp>
        <p:nvSpPr>
          <p:cNvPr id="7" name="TekstniOkvir 6">
            <a:hlinkClick r:id="rId3" action="ppaction://hlinksldjump"/>
          </p:cNvPr>
          <p:cNvSpPr txBox="1"/>
          <p:nvPr/>
        </p:nvSpPr>
        <p:spPr>
          <a:xfrm>
            <a:off x="710003" y="3497925"/>
            <a:ext cx="6529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c)	Slavonija i Međimurje </a:t>
            </a:r>
            <a:r>
              <a:rPr lang="hr-H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30846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6187439" y="1136320"/>
            <a:ext cx="4580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Blago jezika slovenskoga ____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6165028" y="1905018"/>
            <a:ext cx="5108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Dictionar</a:t>
            </a:r>
            <a:r>
              <a:rPr lang="hr-HR" sz="2400" dirty="0"/>
              <a:t> ili </a:t>
            </a:r>
            <a:r>
              <a:rPr lang="hr-HR" sz="2400" dirty="0" err="1"/>
              <a:t>reči</a:t>
            </a:r>
            <a:r>
              <a:rPr lang="hr-HR" sz="2400" dirty="0"/>
              <a:t> slovenske ____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6165028" y="2687082"/>
            <a:ext cx="3333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Ritual rimski ____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6165028" y="3469146"/>
            <a:ext cx="5475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Temelji ilirskoga jezika u dvije knjige (PRVA HRVATSKA GRAMATIKA) ____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1022948" y="1918384"/>
            <a:ext cx="6863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b) 1640. g.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1022948" y="1136320"/>
            <a:ext cx="2181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a) 1604. g.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1022948" y="3469146"/>
            <a:ext cx="2566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d) 1670. g.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1022948" y="2643726"/>
            <a:ext cx="3027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c) 1649. g.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10866606" y="3838478"/>
            <a:ext cx="629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a)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8057478" y="2643725"/>
            <a:ext cx="527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b)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10051022" y="1065687"/>
            <a:ext cx="592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c)</a:t>
            </a:r>
          </a:p>
        </p:txBody>
      </p:sp>
      <p:sp>
        <p:nvSpPr>
          <p:cNvPr id="15" name="TekstniOkvir 14"/>
          <p:cNvSpPr txBox="1"/>
          <p:nvPr/>
        </p:nvSpPr>
        <p:spPr>
          <a:xfrm>
            <a:off x="10065571" y="1839951"/>
            <a:ext cx="562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122299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9665" y="200710"/>
            <a:ext cx="10084193" cy="1507067"/>
          </a:xfrm>
        </p:spPr>
        <p:txBody>
          <a:bodyPr/>
          <a:lstStyle/>
          <a:p>
            <a:r>
              <a:rPr lang="hr-HR" dirty="0">
                <a:latin typeface="Arial Black" panose="020B0A04020102020204" pitchFamily="34" charset="0"/>
              </a:rPr>
              <a:t>Ozaljski Književno-jezični krug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1294" y="1192404"/>
            <a:ext cx="8534400" cy="3615267"/>
          </a:xfrm>
        </p:spPr>
        <p:txBody>
          <a:bodyPr/>
          <a:lstStyle/>
          <a:p>
            <a:r>
              <a:rPr lang="hr-HR" dirty="0"/>
              <a:t>U 17. st. Okupljali su se pjesnici i jezikoslovci u Ozlju___</a:t>
            </a:r>
          </a:p>
          <a:p>
            <a:r>
              <a:rPr lang="hr-HR" dirty="0"/>
              <a:t>Okupljali su se oko Zrinskih i Frankopana___</a:t>
            </a:r>
          </a:p>
          <a:p>
            <a:r>
              <a:rPr lang="hr-HR" dirty="0" err="1"/>
              <a:t>Gozofilacij</a:t>
            </a:r>
            <a:r>
              <a:rPr lang="hr-HR" dirty="0"/>
              <a:t> ili blago latinsko-ilirskih imena sastavlja Ivan Belostenec 1674. g.___</a:t>
            </a:r>
          </a:p>
          <a:p>
            <a:r>
              <a:rPr lang="hr-HR" dirty="0"/>
              <a:t>Pavao Ritter Vitezović napisao je Latinsko-ilirski rječnik___</a:t>
            </a:r>
          </a:p>
          <a:p>
            <a:r>
              <a:rPr lang="hr-HR" dirty="0" err="1"/>
              <a:t>Knjiženici</a:t>
            </a:r>
            <a:r>
              <a:rPr lang="hr-HR" dirty="0"/>
              <a:t> ozaljskog književno-jezičnoga kruga su: Petar Zrinski, </a:t>
            </a:r>
            <a:r>
              <a:rPr lang="hr-HR" dirty="0" err="1"/>
              <a:t>Fran</a:t>
            </a:r>
            <a:r>
              <a:rPr lang="hr-HR" dirty="0"/>
              <a:t> Krsto Frankopan i Katarina Zrinska___</a:t>
            </a:r>
          </a:p>
          <a:p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5744584" y="1828800"/>
            <a:ext cx="720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7467599" y="3073058"/>
            <a:ext cx="720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7015778" y="1338445"/>
            <a:ext cx="720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1821627" y="2613593"/>
            <a:ext cx="720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17410" name="Picture 2" descr="Slikovni rezultat za pavao ritter vitezovi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554" y="3593055"/>
            <a:ext cx="2178608" cy="307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Slikovni rezultat za ivan belosten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401" y="4292299"/>
            <a:ext cx="1818743" cy="237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Slikovni rezultat za ivan belostene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35" y="4292300"/>
            <a:ext cx="1686129" cy="237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niOkvir 11"/>
          <p:cNvSpPr txBox="1"/>
          <p:nvPr/>
        </p:nvSpPr>
        <p:spPr>
          <a:xfrm>
            <a:off x="5576046" y="3784855"/>
            <a:ext cx="720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43863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548640" y="1159665"/>
            <a:ext cx="7218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Što je napisao Ivan Gundulić?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774550" y="1796526"/>
            <a:ext cx="45289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Suze sina Razmetnoga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Milo moje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Osmanlije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Veliko srce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Patrola Dubrovnika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Duša nestala u Dalmaciji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Dolazim, Istro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Osman</a:t>
            </a:r>
            <a:endParaRPr lang="hr-HR" dirty="0"/>
          </a:p>
        </p:txBody>
      </p:sp>
      <p:cxnSp>
        <p:nvCxnSpPr>
          <p:cNvPr id="7" name="Ravni poveznik 6"/>
          <p:cNvCxnSpPr/>
          <p:nvPr/>
        </p:nvCxnSpPr>
        <p:spPr>
          <a:xfrm>
            <a:off x="817581" y="2409713"/>
            <a:ext cx="1990165" cy="2151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Ravni poveznik 7"/>
          <p:cNvCxnSpPr/>
          <p:nvPr/>
        </p:nvCxnSpPr>
        <p:spPr>
          <a:xfrm>
            <a:off x="774550" y="2723478"/>
            <a:ext cx="1990165" cy="2151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Ravni poveznik 8"/>
          <p:cNvCxnSpPr/>
          <p:nvPr/>
        </p:nvCxnSpPr>
        <p:spPr>
          <a:xfrm>
            <a:off x="817581" y="3144311"/>
            <a:ext cx="1990165" cy="2151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Ravni poveznik 9"/>
          <p:cNvCxnSpPr/>
          <p:nvPr/>
        </p:nvCxnSpPr>
        <p:spPr>
          <a:xfrm>
            <a:off x="817581" y="4218791"/>
            <a:ext cx="2506532" cy="4123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Ravni poveznik 11"/>
          <p:cNvCxnSpPr/>
          <p:nvPr/>
        </p:nvCxnSpPr>
        <p:spPr>
          <a:xfrm>
            <a:off x="817580" y="3847141"/>
            <a:ext cx="4206241" cy="3176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9458" name="Picture 2" descr="Slikovni rezultat za ivan gunduli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31" y="1026741"/>
            <a:ext cx="3805294" cy="511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niOkvir 13"/>
          <p:cNvSpPr txBox="1"/>
          <p:nvPr/>
        </p:nvSpPr>
        <p:spPr>
          <a:xfrm>
            <a:off x="311972" y="344245"/>
            <a:ext cx="11317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latin typeface="Arial Black" panose="020B0A04020102020204" pitchFamily="34" charset="0"/>
              </a:rPr>
              <a:t>KNJIŽEVNOST (17. ST.)</a:t>
            </a:r>
          </a:p>
        </p:txBody>
      </p:sp>
    </p:spTree>
    <p:extLst>
      <p:ext uri="{BB962C8B-B14F-4D97-AF65-F5344CB8AC3E}">
        <p14:creationId xmlns:p14="http://schemas.microsoft.com/office/powerpoint/2010/main" val="112041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6937" y="-84668"/>
            <a:ext cx="8534400" cy="1507067"/>
          </a:xfrm>
        </p:spPr>
        <p:txBody>
          <a:bodyPr/>
          <a:lstStyle/>
          <a:p>
            <a:r>
              <a:rPr lang="hr-HR" dirty="0">
                <a:latin typeface="Arial Black" panose="020B0A04020102020204" pitchFamily="34" charset="0"/>
              </a:rPr>
              <a:t>JEZIKOSLOVLJE (18. ST.)</a:t>
            </a:r>
          </a:p>
        </p:txBody>
      </p:sp>
      <p:pic>
        <p:nvPicPr>
          <p:cNvPr id="20482" name="Picture 2" descr="Slikovni rezultat za ardelio della be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964" y="2375703"/>
            <a:ext cx="3528570" cy="334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Slikovni rezultat za FRANCESCO MARIA APPENDI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19" y="2375703"/>
            <a:ext cx="2340790" cy="334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Slikovni rezultat za matija antun reljkovi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48" y="2375703"/>
            <a:ext cx="2521556" cy="334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484094" y="5819887"/>
            <a:ext cx="3320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Matija Antun </a:t>
            </a:r>
            <a:r>
              <a:rPr lang="hr-HR" dirty="0" err="1"/>
              <a:t>Reljković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399795" y="1239976"/>
            <a:ext cx="7798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Tko su najpoznatiji jezikoslovci?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8113059" y="5819887"/>
            <a:ext cx="3320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Francesco</a:t>
            </a:r>
            <a:r>
              <a:rPr lang="hr-HR" dirty="0"/>
              <a:t> Maria </a:t>
            </a:r>
            <a:r>
              <a:rPr lang="hr-HR" dirty="0" err="1"/>
              <a:t>Appendini</a:t>
            </a:r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3804901" y="5819887"/>
            <a:ext cx="3320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Ardelio</a:t>
            </a:r>
            <a:r>
              <a:rPr lang="hr-HR" dirty="0"/>
              <a:t> della Bella</a:t>
            </a:r>
          </a:p>
        </p:txBody>
      </p:sp>
    </p:spTree>
    <p:extLst>
      <p:ext uri="{BB962C8B-B14F-4D97-AF65-F5344CB8AC3E}">
        <p14:creationId xmlns:p14="http://schemas.microsoft.com/office/powerpoint/2010/main" val="12928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475098" y="1239976"/>
            <a:ext cx="8797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Tko je napisao „Nova slavonska i </a:t>
            </a:r>
            <a:r>
              <a:rPr lang="hr-HR" sz="2400" dirty="0" err="1"/>
              <a:t>nimačka</a:t>
            </a:r>
            <a:r>
              <a:rPr lang="hr-HR" sz="2400" dirty="0"/>
              <a:t> gramatika”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614978" y="3140938"/>
            <a:ext cx="4333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c) Matija Antun </a:t>
            </a:r>
            <a:r>
              <a:rPr lang="hr-HR" sz="2400" dirty="0" err="1"/>
              <a:t>Reljković</a:t>
            </a:r>
            <a:endParaRPr lang="hr-HR" sz="24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614978" y="2570930"/>
            <a:ext cx="3320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b) </a:t>
            </a:r>
            <a:r>
              <a:rPr lang="hr-HR" sz="2400" dirty="0" err="1"/>
              <a:t>Ardelio</a:t>
            </a:r>
            <a:r>
              <a:rPr lang="hr-HR" sz="2400" dirty="0"/>
              <a:t> della Bella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614978" y="2000922"/>
            <a:ext cx="5764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a) </a:t>
            </a:r>
            <a:r>
              <a:rPr lang="hr-HR" sz="2400" dirty="0" err="1"/>
              <a:t>Francesco</a:t>
            </a:r>
            <a:r>
              <a:rPr lang="hr-HR" sz="2400" dirty="0"/>
              <a:t> Maria </a:t>
            </a:r>
            <a:r>
              <a:rPr lang="hr-HR" sz="2400" dirty="0" err="1"/>
              <a:t>Appendini</a:t>
            </a:r>
            <a:endParaRPr lang="hr-HR" sz="2400" dirty="0"/>
          </a:p>
        </p:txBody>
      </p:sp>
      <p:sp>
        <p:nvSpPr>
          <p:cNvPr id="8" name="Krug: prazno 7"/>
          <p:cNvSpPr/>
          <p:nvPr/>
        </p:nvSpPr>
        <p:spPr>
          <a:xfrm rot="18247524">
            <a:off x="482598" y="3222689"/>
            <a:ext cx="688490" cy="383232"/>
          </a:xfrm>
          <a:prstGeom prst="donut">
            <a:avLst>
              <a:gd name="adj" fmla="val 810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1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2345167" y="1928656"/>
            <a:ext cx="6723529" cy="11295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dirty="0">
                <a:latin typeface="Arial Black" panose="020B0A04020102020204" pitchFamily="34" charset="0"/>
              </a:rPr>
              <a:t>TOČNO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1022414" y="3388082"/>
            <a:ext cx="4372163" cy="2828045"/>
            <a:chOff x="1022414" y="3388082"/>
            <a:chExt cx="4372163" cy="2828045"/>
          </a:xfrm>
        </p:grpSpPr>
        <p:pic>
          <p:nvPicPr>
            <p:cNvPr id="1028" name="Picture 4" descr="Slikovni rezultat za like without backgroun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3751">
              <a:off x="3987183" y="4661767"/>
              <a:ext cx="1407394" cy="1205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Povezana slik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9944" r="898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6418">
              <a:off x="1022414" y="3388082"/>
              <a:ext cx="3768370" cy="2828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Strelica: desno 4">
            <a:hlinkClick r:id="rId5" action="ppaction://hlinksldjump"/>
          </p:cNvPr>
          <p:cNvSpPr/>
          <p:nvPr/>
        </p:nvSpPr>
        <p:spPr>
          <a:xfrm>
            <a:off x="8208085" y="5264338"/>
            <a:ext cx="3356386" cy="422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SLJEDEĆE </a:t>
            </a:r>
            <a:r>
              <a:rPr lang="hr-HR" dirty="0">
                <a:solidFill>
                  <a:schemeClr val="tx1"/>
                </a:solidFill>
              </a:rPr>
              <a:t>PITANJE</a:t>
            </a:r>
          </a:p>
        </p:txBody>
      </p:sp>
    </p:spTree>
    <p:extLst>
      <p:ext uri="{BB962C8B-B14F-4D97-AF65-F5344CB8AC3E}">
        <p14:creationId xmlns:p14="http://schemas.microsoft.com/office/powerpoint/2010/main" val="3605270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2345167" y="1928656"/>
            <a:ext cx="6723529" cy="112955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dirty="0">
                <a:latin typeface="Arial Black" panose="020B0A04020102020204" pitchFamily="34" charset="0"/>
              </a:rPr>
              <a:t>NETOČNO</a:t>
            </a:r>
          </a:p>
        </p:txBody>
      </p:sp>
      <p:sp>
        <p:nvSpPr>
          <p:cNvPr id="5" name="Strelica: ulijevo 4">
            <a:hlinkClick r:id="rId2" action="ppaction://hlinksldjump"/>
          </p:cNvPr>
          <p:cNvSpPr/>
          <p:nvPr/>
        </p:nvSpPr>
        <p:spPr>
          <a:xfrm>
            <a:off x="602428" y="5335793"/>
            <a:ext cx="2033196" cy="4303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VRATI NAZAD</a:t>
            </a:r>
          </a:p>
        </p:txBody>
      </p:sp>
      <p:pic>
        <p:nvPicPr>
          <p:cNvPr id="2050" name="Picture 2" descr="Slikovni rezultat za sad emoji without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2400" y="2742079"/>
            <a:ext cx="2961714" cy="320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81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828339" y="4021029"/>
            <a:ext cx="323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Marko Marulić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815788" y="2889738"/>
            <a:ext cx="323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Petar </a:t>
            </a:r>
            <a:r>
              <a:rPr lang="hr-HR" sz="2400" dirty="0" err="1"/>
              <a:t>Hektorović</a:t>
            </a:r>
            <a:endParaRPr lang="hr-HR" sz="24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828339" y="1856540"/>
            <a:ext cx="323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Petar Zoranić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828339" y="942601"/>
            <a:ext cx="323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Hanibal Lucić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7426361" y="2318205"/>
            <a:ext cx="323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Zadar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7426361" y="1404266"/>
            <a:ext cx="323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Split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7426361" y="3351403"/>
            <a:ext cx="323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Hvar</a:t>
            </a:r>
          </a:p>
        </p:txBody>
      </p:sp>
      <p:cxnSp>
        <p:nvCxnSpPr>
          <p:cNvPr id="13" name="Ravni poveznik 12"/>
          <p:cNvCxnSpPr>
            <a:endCxn id="11" idx="1"/>
          </p:cNvCxnSpPr>
          <p:nvPr/>
        </p:nvCxnSpPr>
        <p:spPr>
          <a:xfrm>
            <a:off x="3022899" y="1258645"/>
            <a:ext cx="4403462" cy="23235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Ravni poveznik 13"/>
          <p:cNvCxnSpPr>
            <a:endCxn id="10" idx="1"/>
          </p:cNvCxnSpPr>
          <p:nvPr/>
        </p:nvCxnSpPr>
        <p:spPr>
          <a:xfrm flipV="1">
            <a:off x="3130475" y="1635099"/>
            <a:ext cx="4295886" cy="26302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Ravni poveznik 14"/>
          <p:cNvCxnSpPr>
            <a:endCxn id="11" idx="1"/>
          </p:cNvCxnSpPr>
          <p:nvPr/>
        </p:nvCxnSpPr>
        <p:spPr>
          <a:xfrm>
            <a:off x="3394935" y="3144373"/>
            <a:ext cx="4031426" cy="4378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Ravni poveznik 15"/>
          <p:cNvCxnSpPr>
            <a:endCxn id="9" idx="1"/>
          </p:cNvCxnSpPr>
          <p:nvPr/>
        </p:nvCxnSpPr>
        <p:spPr>
          <a:xfrm>
            <a:off x="2946699" y="2080671"/>
            <a:ext cx="4479662" cy="46836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85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5120" y="119727"/>
            <a:ext cx="8534400" cy="1507067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666974" y="1626794"/>
            <a:ext cx="5346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Marko Marulić je pisao djela na…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1167205" y="2492553"/>
            <a:ext cx="5346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a) Latinskom i opće slavenskom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1167205" y="3127520"/>
            <a:ext cx="5346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b) Hrvatskom i latinskim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1167205" y="3741585"/>
            <a:ext cx="5346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c) Mađarskim i latinskim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1167204" y="4355650"/>
            <a:ext cx="5346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d) Mađarskim i opće slavenskim</a:t>
            </a:r>
          </a:p>
        </p:txBody>
      </p:sp>
      <p:sp>
        <p:nvSpPr>
          <p:cNvPr id="9" name="Krug: prazno 8"/>
          <p:cNvSpPr/>
          <p:nvPr/>
        </p:nvSpPr>
        <p:spPr>
          <a:xfrm rot="18247524">
            <a:off x="1065007" y="3204989"/>
            <a:ext cx="688490" cy="383232"/>
          </a:xfrm>
          <a:prstGeom prst="donut">
            <a:avLst>
              <a:gd name="adj" fmla="val 810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pic>
        <p:nvPicPr>
          <p:cNvPr id="3074" name="Picture 2" descr="Slikovni rezultat za marko maruli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445" y="599052"/>
            <a:ext cx="4045548" cy="505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82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Slikovni rezultat za judi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886" y="483424"/>
            <a:ext cx="4592057" cy="567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666974" y="1626794"/>
            <a:ext cx="5346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Judita je…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550431" y="2512883"/>
            <a:ext cx="5346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a) Priča 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550430" y="3116947"/>
            <a:ext cx="5346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b) Lirsko prozni tekst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550429" y="4321679"/>
            <a:ext cx="5346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d) Epski spjev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550429" y="3719313"/>
            <a:ext cx="5346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c) Drama </a:t>
            </a:r>
          </a:p>
        </p:txBody>
      </p:sp>
      <p:sp>
        <p:nvSpPr>
          <p:cNvPr id="9" name="Krug: prazno 8"/>
          <p:cNvSpPr/>
          <p:nvPr/>
        </p:nvSpPr>
        <p:spPr>
          <a:xfrm rot="18247524">
            <a:off x="451821" y="4381830"/>
            <a:ext cx="688490" cy="383232"/>
          </a:xfrm>
          <a:prstGeom prst="donut">
            <a:avLst>
              <a:gd name="adj" fmla="val 810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6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901849" y="1609624"/>
            <a:ext cx="5346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a) „Planine”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6845449" y="3501846"/>
            <a:ext cx="5346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Hanibal Lucić _______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776416" y="2435420"/>
            <a:ext cx="5346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b) „ Robinja”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776416" y="3460434"/>
            <a:ext cx="6546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c) „ Ribanje i ribarsko prigovaranje”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6845448" y="2510466"/>
            <a:ext cx="5346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Petar Zoranić _______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6845449" y="1716285"/>
            <a:ext cx="5346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Petar </a:t>
            </a:r>
            <a:r>
              <a:rPr lang="hr-HR" sz="2400" dirty="0" err="1"/>
              <a:t>Hektorović</a:t>
            </a:r>
            <a:r>
              <a:rPr lang="hr-HR" sz="2400" dirty="0"/>
              <a:t> _______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9518723" y="1651711"/>
            <a:ext cx="54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c)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8986219" y="3468212"/>
            <a:ext cx="643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b)</a:t>
            </a:r>
          </a:p>
        </p:txBody>
      </p:sp>
      <p:sp>
        <p:nvSpPr>
          <p:cNvPr id="15" name="TekstniOkvir 14"/>
          <p:cNvSpPr txBox="1"/>
          <p:nvPr/>
        </p:nvSpPr>
        <p:spPr>
          <a:xfrm>
            <a:off x="8986219" y="2476832"/>
            <a:ext cx="532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a)</a:t>
            </a:r>
          </a:p>
        </p:txBody>
      </p:sp>
      <p:pic>
        <p:nvPicPr>
          <p:cNvPr id="5122" name="Picture 2" descr="Slikovni rezultat za hanibal lucić robin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088" y="4396459"/>
            <a:ext cx="1635128" cy="228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likovni rezultat za petar zorani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23" y="4396460"/>
            <a:ext cx="1590562" cy="229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6" descr="Slikovni rezultat za petar zoranić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128" name="Picture 8" descr="Slikovni rezultat za petar zorani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59" y="77955"/>
            <a:ext cx="4671948" cy="660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Povezana sli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620" y="4228507"/>
            <a:ext cx="1945896" cy="249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Povezana slik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702" y="118026"/>
            <a:ext cx="3731130" cy="657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93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7694" y="173516"/>
            <a:ext cx="8534400" cy="1507067"/>
          </a:xfrm>
        </p:spPr>
        <p:txBody>
          <a:bodyPr/>
          <a:lstStyle/>
          <a:p>
            <a:r>
              <a:rPr lang="hr-HR" dirty="0">
                <a:latin typeface="Arial Black" panose="020B0A04020102020204" pitchFamily="34" charset="0"/>
              </a:rPr>
              <a:t>Štokavsko</a:t>
            </a:r>
            <a:r>
              <a:rPr lang="hr-HR" dirty="0"/>
              <a:t> </a:t>
            </a:r>
            <a:r>
              <a:rPr lang="hr-HR" dirty="0">
                <a:latin typeface="Arial Black" panose="020B0A04020102020204" pitchFamily="34" charset="0"/>
              </a:rPr>
              <a:t>narječje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666974" y="1680583"/>
            <a:ext cx="7153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Gdje se koristilo štokavsko narječje u 16. st.?</a:t>
            </a:r>
          </a:p>
        </p:txBody>
      </p:sp>
      <p:sp>
        <p:nvSpPr>
          <p:cNvPr id="5" name="TekstniOkvir 4">
            <a:hlinkClick r:id="rId2" action="ppaction://hlinksldjump"/>
          </p:cNvPr>
          <p:cNvSpPr txBox="1"/>
          <p:nvPr/>
        </p:nvSpPr>
        <p:spPr>
          <a:xfrm>
            <a:off x="666974" y="2397466"/>
            <a:ext cx="5346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a) Rijeka </a:t>
            </a:r>
          </a:p>
        </p:txBody>
      </p:sp>
      <p:sp>
        <p:nvSpPr>
          <p:cNvPr id="6" name="TekstniOkvir 5">
            <a:hlinkClick r:id="rId2" action="ppaction://hlinksldjump"/>
          </p:cNvPr>
          <p:cNvSpPr txBox="1"/>
          <p:nvPr/>
        </p:nvSpPr>
        <p:spPr>
          <a:xfrm>
            <a:off x="666973" y="3021293"/>
            <a:ext cx="5346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b) Osijek </a:t>
            </a:r>
          </a:p>
        </p:txBody>
      </p:sp>
      <p:sp>
        <p:nvSpPr>
          <p:cNvPr id="7" name="TekstniOkvir 6">
            <a:hlinkClick r:id="rId3" action="ppaction://hlinksldjump"/>
          </p:cNvPr>
          <p:cNvSpPr txBox="1"/>
          <p:nvPr/>
        </p:nvSpPr>
        <p:spPr>
          <a:xfrm>
            <a:off x="666972" y="3667724"/>
            <a:ext cx="5346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a) Dubrovnik</a:t>
            </a:r>
          </a:p>
        </p:txBody>
      </p:sp>
      <p:sp>
        <p:nvSpPr>
          <p:cNvPr id="8" name="TekstniOkvir 7">
            <a:hlinkClick r:id="rId2" action="ppaction://hlinksldjump"/>
          </p:cNvPr>
          <p:cNvSpPr txBox="1"/>
          <p:nvPr/>
        </p:nvSpPr>
        <p:spPr>
          <a:xfrm>
            <a:off x="666971" y="4291551"/>
            <a:ext cx="5346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a) Pula</a:t>
            </a:r>
          </a:p>
        </p:txBody>
      </p:sp>
    </p:spTree>
    <p:extLst>
      <p:ext uri="{BB962C8B-B14F-4D97-AF65-F5344CB8AC3E}">
        <p14:creationId xmlns:p14="http://schemas.microsoft.com/office/powerpoint/2010/main" val="352053694"/>
      </p:ext>
    </p:extLst>
  </p:cSld>
  <p:clrMapOvr>
    <a:masterClrMapping/>
  </p:clrMapOvr>
</p:sld>
</file>

<file path=ppt/theme/theme1.xml><?xml version="1.0" encoding="utf-8"?>
<a:theme xmlns:a="http://schemas.openxmlformats.org/drawingml/2006/main" name="Isječak">
  <a:themeElements>
    <a:clrScheme name="Isječa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Isječ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sječa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192</TotalTime>
  <Words>550</Words>
  <Application>Microsoft Office PowerPoint</Application>
  <PresentationFormat>Široki zaslon</PresentationFormat>
  <Paragraphs>125</Paragraphs>
  <Slides>24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29" baseType="lpstr">
      <vt:lpstr>Arial</vt:lpstr>
      <vt:lpstr>Arial Black</vt:lpstr>
      <vt:lpstr>Century Gothic</vt:lpstr>
      <vt:lpstr>Wingdings 3</vt:lpstr>
      <vt:lpstr>Isječak</vt:lpstr>
      <vt:lpstr>Povijest hrvatskog književnog jezika (KVIZ)</vt:lpstr>
      <vt:lpstr>ČAKAVSKO NARJEČJE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Štokavsko narječje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JEZIKOSLOVLJE</vt:lpstr>
      <vt:lpstr>PowerPoint prezentacija</vt:lpstr>
      <vt:lpstr>PowerPoint prezentacija</vt:lpstr>
      <vt:lpstr>PowerPoint prezentacija</vt:lpstr>
      <vt:lpstr>Ozaljski Književno-jezični krug</vt:lpstr>
      <vt:lpstr>PowerPoint prezentacija</vt:lpstr>
      <vt:lpstr>JEZIKOSLOVLJE (18. ST.)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KNJIŽEVNOST (KVIZ)</dc:title>
  <dc:creator>Sanja Galović</dc:creator>
  <cp:lastModifiedBy>Novi</cp:lastModifiedBy>
  <cp:revision>23</cp:revision>
  <dcterms:created xsi:type="dcterms:W3CDTF">2016-11-30T19:35:52Z</dcterms:created>
  <dcterms:modified xsi:type="dcterms:W3CDTF">2017-02-26T14:08:10Z</dcterms:modified>
</cp:coreProperties>
</file>