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79" r:id="rId2"/>
    <p:sldId id="280" r:id="rId3"/>
    <p:sldId id="281" r:id="rId4"/>
    <p:sldId id="285" r:id="rId5"/>
    <p:sldId id="282" r:id="rId6"/>
    <p:sldId id="288" r:id="rId7"/>
    <p:sldId id="286" r:id="rId8"/>
    <p:sldId id="287" r:id="rId9"/>
    <p:sldId id="283" r:id="rId10"/>
    <p:sldId id="284" r:id="rId11"/>
    <p:sldId id="289" r:id="rId12"/>
    <p:sldId id="292" r:id="rId13"/>
    <p:sldId id="293" r:id="rId14"/>
    <p:sldId id="260" r:id="rId15"/>
    <p:sldId id="316" r:id="rId16"/>
    <p:sldId id="295" r:id="rId17"/>
    <p:sldId id="294" r:id="rId18"/>
    <p:sldId id="272" r:id="rId19"/>
    <p:sldId id="264" r:id="rId20"/>
    <p:sldId id="266" r:id="rId21"/>
    <p:sldId id="263" r:id="rId22"/>
    <p:sldId id="265" r:id="rId23"/>
    <p:sldId id="315" r:id="rId24"/>
    <p:sldId id="296" r:id="rId25"/>
    <p:sldId id="302" r:id="rId26"/>
    <p:sldId id="298" r:id="rId27"/>
    <p:sldId id="300" r:id="rId28"/>
    <p:sldId id="301" r:id="rId29"/>
    <p:sldId id="307" r:id="rId30"/>
    <p:sldId id="308" r:id="rId31"/>
    <p:sldId id="303" r:id="rId32"/>
    <p:sldId id="304" r:id="rId33"/>
    <p:sldId id="305" r:id="rId34"/>
    <p:sldId id="306" r:id="rId35"/>
    <p:sldId id="309" r:id="rId36"/>
    <p:sldId id="310" r:id="rId37"/>
    <p:sldId id="273" r:id="rId38"/>
    <p:sldId id="277" r:id="rId39"/>
    <p:sldId id="274" r:id="rId40"/>
    <p:sldId id="275" r:id="rId41"/>
    <p:sldId id="276" r:id="rId42"/>
    <p:sldId id="311" r:id="rId43"/>
    <p:sldId id="312" r:id="rId44"/>
    <p:sldId id="314" r:id="rId45"/>
    <p:sldId id="313" r:id="rId46"/>
    <p:sldId id="317" r:id="rId47"/>
    <p:sldId id="318" r:id="rId48"/>
    <p:sldId id="258" r:id="rId49"/>
    <p:sldId id="259" r:id="rId50"/>
    <p:sldId id="278" r:id="rId51"/>
    <p:sldId id="297" r:id="rId5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3" autoAdjust="0"/>
    <p:restoredTop sz="94638" autoAdjust="0"/>
  </p:normalViewPr>
  <p:slideViewPr>
    <p:cSldViewPr>
      <p:cViewPr>
        <p:scale>
          <a:sx n="90" d="100"/>
          <a:sy n="90" d="100"/>
        </p:scale>
        <p:origin x="-56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\Desktop\Grafikon%201_broj%20ozlije&#273;ene%20djece%20po%20godinama%20starosti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60930500526511E-2"/>
          <c:y val="0.16435659455889795"/>
          <c:w val="0.68898280730093853"/>
          <c:h val="0.738614575547818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Dob!$A$3</c:f>
              <c:strCache>
                <c:ptCount val="1"/>
                <c:pt idx="0">
                  <c:v>Broj ozlijeđenih</c:v>
                </c:pt>
              </c:strCache>
            </c:strRef>
          </c:tx>
          <c:invertIfNegative val="0"/>
          <c:cat>
            <c:numRef>
              <c:f>Dob!$B$2:$S$2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Dob!$B$3:$S$3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2</c:v>
                </c:pt>
                <c:pt idx="7">
                  <c:v>9</c:v>
                </c:pt>
                <c:pt idx="8">
                  <c:v>5</c:v>
                </c:pt>
                <c:pt idx="9">
                  <c:v>4</c:v>
                </c:pt>
                <c:pt idx="10">
                  <c:v>9</c:v>
                </c:pt>
                <c:pt idx="11">
                  <c:v>6</c:v>
                </c:pt>
                <c:pt idx="12">
                  <c:v>10</c:v>
                </c:pt>
                <c:pt idx="13">
                  <c:v>9</c:v>
                </c:pt>
                <c:pt idx="14">
                  <c:v>13</c:v>
                </c:pt>
                <c:pt idx="15">
                  <c:v>8</c:v>
                </c:pt>
                <c:pt idx="16">
                  <c:v>6</c:v>
                </c:pt>
                <c:pt idx="1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211584"/>
        <c:axId val="40213504"/>
      </c:barChart>
      <c:catAx>
        <c:axId val="40211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/>
                </a:pPr>
                <a:r>
                  <a:rPr lang="hr-HR" sz="1400" b="1">
                    <a:latin typeface="+mn-lt"/>
                    <a:cs typeface="Times New Roman" pitchFamily="18" charset="0"/>
                  </a:rPr>
                  <a:t>Godine starosti djeteta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213504"/>
        <c:crossesAt val="0"/>
        <c:auto val="1"/>
        <c:lblAlgn val="ctr"/>
        <c:lblOffset val="100"/>
        <c:noMultiLvlLbl val="0"/>
      </c:catAx>
      <c:valAx>
        <c:axId val="40213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hr-HR" sz="1400" b="1">
                    <a:latin typeface="+mn-lt"/>
                    <a:cs typeface="Times New Roman" pitchFamily="18" charset="0"/>
                  </a:rPr>
                  <a:t>Broj  ozlijeđenih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02115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latin typeface="+mn-lt"/>
                <a:cs typeface="Times New Roman" pitchFamily="18" charset="0"/>
              </a:defRPr>
            </a:pPr>
            <a:endParaRPr lang="sr-Latn-RS"/>
          </a:p>
        </c:txPr>
      </c:legendEntry>
      <c:layout>
        <c:manualLayout>
          <c:xMode val="edge"/>
          <c:yMode val="edge"/>
          <c:x val="0.73640269861664787"/>
          <c:y val="0.17425763363737959"/>
          <c:w val="0.25801981865237555"/>
          <c:h val="8.7128712871287151E-2"/>
        </c:manualLayout>
      </c:layout>
      <c:overlay val="0"/>
      <c:txPr>
        <a:bodyPr/>
        <a:lstStyle/>
        <a:p>
          <a:pPr>
            <a:defRPr sz="1400" b="1">
              <a:latin typeface="+mn-lt"/>
              <a:cs typeface="Times New Roman" pitchFamily="18" charset="0"/>
            </a:defRPr>
          </a:pPr>
          <a:endParaRPr lang="sr-Latn-RS"/>
        </a:p>
      </c:txPr>
    </c:legend>
    <c:plotVisOnly val="0"/>
    <c:dispBlanksAs val="gap"/>
    <c:showDLblsOverMax val="0"/>
  </c:chart>
  <c:spPr>
    <a:solidFill>
      <a:sysClr val="window" lastClr="FFFFFF"/>
    </a:solidFill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0.07477</cdr:x>
      <cdr:y>0.03428</cdr:y>
    </cdr:from>
    <cdr:to>
      <cdr:x>0.87346</cdr:x>
      <cdr:y>0.12562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1971" y="160020"/>
          <a:ext cx="5619750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r-HR"/>
        </a:p>
      </cdr:txBody>
    </cdr:sp>
  </cdr:relSizeAnchor>
  <cdr:relSizeAnchor xmlns:cdr="http://schemas.openxmlformats.org/drawingml/2006/chartDrawing">
    <cdr:from>
      <cdr:x>0.0394</cdr:x>
      <cdr:y>0</cdr:y>
    </cdr:from>
    <cdr:to>
      <cdr:x>0.96688</cdr:x>
      <cdr:y>0.16188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9079" y="0"/>
          <a:ext cx="6334155" cy="778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r-HR" sz="2000" b="1"/>
            <a:t>     Broj</a:t>
          </a:r>
          <a:r>
            <a:rPr lang="hr-HR" sz="2000" b="1" baseline="0"/>
            <a:t> ozlijeđene djece prema godinama starosti </a:t>
          </a:r>
        </a:p>
        <a:p xmlns:a="http://schemas.openxmlformats.org/drawingml/2006/main">
          <a:r>
            <a:rPr lang="hr-HR" sz="2000" b="1" baseline="0"/>
            <a:t>                  "MID"  2010/2011  -  2014/2015 </a:t>
          </a:r>
          <a:endParaRPr lang="en-US" sz="2000" b="1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8F3B1-C113-49AD-94D4-15C0B94C67B8}" type="datetimeFigureOut">
              <a:rPr lang="sr-Latn-CS" smtClean="0"/>
              <a:pPr/>
              <a:t>14.12.2017.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EACBE-9C83-4440-9AA5-3F8FDAF9D9E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4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14.12.2017.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14.12.2017.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3.doc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TvpxLbImOY" TargetMode="External"/><Relationship Id="rId2" Type="http://schemas.openxmlformats.org/officeDocument/2006/relationships/hyperlink" Target="http://www.forum.hr/showthread.php?t=713127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sz="5400" b="1" dirty="0" smtClean="0">
                <a:solidFill>
                  <a:schemeClr val="bg1"/>
                </a:solidFill>
              </a:rPr>
              <a:t>SADRŽAJ:</a:t>
            </a:r>
            <a:br>
              <a:rPr lang="hr-HR" sz="5400" b="1" dirty="0" smtClean="0">
                <a:solidFill>
                  <a:schemeClr val="bg1"/>
                </a:solidFill>
              </a:rPr>
            </a:br>
            <a:endParaRPr lang="hr-HR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31" y="1268760"/>
            <a:ext cx="8679338" cy="470852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hr-HR" b="1" dirty="0" smtClean="0">
                <a:solidFill>
                  <a:srgbClr val="002060"/>
                </a:solidFill>
              </a:rPr>
              <a:t>  STATISTIČKI POKAZATELJI </a:t>
            </a:r>
          </a:p>
          <a:p>
            <a:pPr>
              <a:buNone/>
            </a:pPr>
            <a:endParaRPr lang="hr-HR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hr-HR" b="1" dirty="0" smtClean="0">
                <a:solidFill>
                  <a:srgbClr val="002060"/>
                </a:solidFill>
              </a:rPr>
              <a:t>  ZAKON O EKSPLOZIVNIM TVARIMA TE</a:t>
            </a:r>
          </a:p>
          <a:p>
            <a:pPr>
              <a:buNone/>
            </a:pPr>
            <a:r>
              <a:rPr lang="hr-HR" b="1" dirty="0" smtClean="0">
                <a:solidFill>
                  <a:srgbClr val="002060"/>
                </a:solidFill>
              </a:rPr>
              <a:t>      PROIZVODNJI I PROMETU ORUŽJA (NN 70/17)</a:t>
            </a:r>
          </a:p>
          <a:p>
            <a:pPr>
              <a:buNone/>
            </a:pPr>
            <a:endParaRPr lang="hr-HR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hr-HR" b="1" dirty="0" smtClean="0">
                <a:solidFill>
                  <a:srgbClr val="002060"/>
                </a:solidFill>
              </a:rPr>
              <a:t>  OSNOVNA PRAVILA ZA SIGURNO RUKOVANJE</a:t>
            </a:r>
          </a:p>
          <a:p>
            <a:pPr>
              <a:buNone/>
            </a:pPr>
            <a:endParaRPr lang="hr-HR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hr-HR" b="1" dirty="0" smtClean="0">
                <a:solidFill>
                  <a:srgbClr val="002060"/>
                </a:solidFill>
              </a:rPr>
              <a:t>  SAVJETI ZA RODITELJE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329642" cy="548324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hr-HR" dirty="0" smtClean="0">
                <a:solidFill>
                  <a:srgbClr val="002060"/>
                </a:solidFill>
              </a:rPr>
              <a:t> Otok Brač, 04.1.2017. oko 13,30 sati, osmogodišnjak je na ulici ozlijeđen krhotinom petarde koju je pored njega bacila dječakova vršnjakinja.</a:t>
            </a:r>
          </a:p>
          <a:p>
            <a:pPr>
              <a:buNone/>
            </a:pPr>
            <a:r>
              <a:rPr lang="hr-HR" dirty="0" smtClean="0">
                <a:solidFill>
                  <a:srgbClr val="002060"/>
                </a:solidFill>
              </a:rPr>
              <a:t>	Dječaku je teško ozlijeđeno lijevo oko i zadržan je na odjelu oftalmologije KB Split.</a:t>
            </a:r>
          </a:p>
          <a:p>
            <a:pPr>
              <a:buNone/>
            </a:pPr>
            <a:endParaRPr lang="hr-H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rgbClr val="002060"/>
                </a:solidFill>
              </a:rPr>
              <a:t>    Slijedi krim istraživanje okolnosti događaja. </a:t>
            </a:r>
          </a:p>
          <a:p>
            <a:pPr>
              <a:buNone/>
            </a:pPr>
            <a:r>
              <a:rPr lang="hr-HR" dirty="0" smtClean="0">
                <a:solidFill>
                  <a:srgbClr val="002060"/>
                </a:solidFill>
              </a:rPr>
              <a:t>	</a:t>
            </a:r>
            <a:endParaRPr lang="hr-H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1504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hr-HR" dirty="0" smtClean="0">
                <a:solidFill>
                  <a:srgbClr val="002060"/>
                </a:solidFill>
              </a:rPr>
              <a:t> Zagreb, 02.1.2017. oko 12,30 sati, 11-godišnjak je na igralištu aktivirao petardu pri čemu je zadobio tešku ozljedu desne šake. </a:t>
            </a:r>
          </a:p>
          <a:p>
            <a:pPr algn="just">
              <a:buNone/>
            </a:pPr>
            <a:r>
              <a:rPr lang="hr-HR" dirty="0" smtClean="0">
                <a:solidFill>
                  <a:srgbClr val="002060"/>
                </a:solidFill>
              </a:rPr>
              <a:t>Majka djeteta izjavila je da je njen sin izišao iz stana, a nakon nekoliko minuta začula je eksploziju iz smjera igrališta i vidjela svog sina kako plače. Na igralištu je bio sa svojim 10-godišnjim prijateljem.</a:t>
            </a:r>
          </a:p>
          <a:p>
            <a:pPr algn="just">
              <a:buNone/>
            </a:pPr>
            <a:r>
              <a:rPr lang="hr-HR" dirty="0" smtClean="0">
                <a:solidFill>
                  <a:srgbClr val="002060"/>
                </a:solidFill>
              </a:rPr>
              <a:t>Tijekom krim. istraživanja djeca su rekla da su pronašla neeksplodiranu petardu, na mjesto fitilja nagurali su WC papir i pokušali je zajedno upaliti upaljačem.</a:t>
            </a:r>
            <a:endParaRPr lang="hr-H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643042" y="0"/>
          <a:ext cx="614366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Document" r:id="rId4" imgW="6200535" imgH="8491503" progId="Word.Document.12">
                  <p:embed/>
                </p:oleObj>
              </mc:Choice>
              <mc:Fallback>
                <p:oleObj name="Document" r:id="rId4" imgW="6200535" imgH="8491503" progId="Word.Document.12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0"/>
                        <a:ext cx="614366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571472" y="642918"/>
          <a:ext cx="8115309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V\Desktop\DJEC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07249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V\Desktop\maxresdefaul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34256"/>
            <a:ext cx="82296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72560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V\Desktop\15540988_10208655614610183_1886843296529347434_o__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2000264" cy="4500594"/>
          </a:xfrm>
          <a:prstGeom prst="rect">
            <a:avLst/>
          </a:prstGeom>
          <a:noFill/>
        </p:spPr>
      </p:pic>
      <p:pic>
        <p:nvPicPr>
          <p:cNvPr id="5" name="Picture 6" descr="C:\Users\V\Desktop\Ozljede_petarde\Slika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857364"/>
            <a:ext cx="600079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V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428604"/>
            <a:ext cx="8046156" cy="5697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V\Desktop\Ozljede_petarde\dn_petarde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7166"/>
            <a:ext cx="8229600" cy="5754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hr-H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STATISTIČKI POKAZATELJI</a:t>
            </a:r>
            <a:endParaRPr lang="hr-HR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14348" y="1142984"/>
          <a:ext cx="7786742" cy="553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Document" r:id="rId4" imgW="5915486" imgH="5532168" progId="Word.Document.12">
                  <p:embed/>
                </p:oleObj>
              </mc:Choice>
              <mc:Fallback>
                <p:oleObj name="Document" r:id="rId4" imgW="5915486" imgH="5532168" progId="Word.Document.12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1142984"/>
                        <a:ext cx="7786742" cy="553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V\Desktop\Ozljede_petard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8604"/>
            <a:ext cx="3857652" cy="2857520"/>
          </a:xfrm>
          <a:prstGeom prst="rect">
            <a:avLst/>
          </a:prstGeom>
          <a:noFill/>
        </p:spPr>
      </p:pic>
      <p:pic>
        <p:nvPicPr>
          <p:cNvPr id="23555" name="Picture 3" descr="C:\Users\V\Desktop\Ozljede_petarde\sLIKA_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8604"/>
            <a:ext cx="3357586" cy="2947996"/>
          </a:xfrm>
          <a:prstGeom prst="rect">
            <a:avLst/>
          </a:prstGeom>
          <a:noFill/>
        </p:spPr>
      </p:pic>
      <p:pic>
        <p:nvPicPr>
          <p:cNvPr id="23556" name="Picture 4" descr="C:\Users\V\Desktop\Ozljede_petarde\sLIKA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429000"/>
            <a:ext cx="3071834" cy="2786082"/>
          </a:xfrm>
          <a:prstGeom prst="rect">
            <a:avLst/>
          </a:prstGeom>
          <a:noFill/>
        </p:spPr>
      </p:pic>
      <p:pic>
        <p:nvPicPr>
          <p:cNvPr id="23557" name="Picture 5" descr="C:\Users\V\Desktop\Ozljede_petarde\Slika_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429000"/>
            <a:ext cx="3357586" cy="277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V\Desktop\Ozljede_petarde\585e26af2c5595.07503223_bscap15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1"/>
            <a:ext cx="8072494" cy="5544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V\Desktop\Ozljede_petarde\petardanaslovnica_01_jpg_688x388_q85_crop_upscale.jpg.688x388_q85_crop_upsca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9"/>
            <a:ext cx="7572428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V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714356"/>
            <a:ext cx="2143125" cy="2071701"/>
          </a:xfrm>
          <a:prstGeom prst="rect">
            <a:avLst/>
          </a:prstGeom>
          <a:noFill/>
        </p:spPr>
      </p:pic>
      <p:pic>
        <p:nvPicPr>
          <p:cNvPr id="6" name="Picture 5" descr="C:\Users\V\Desktop\image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14356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V\Desktop\image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786058"/>
            <a:ext cx="292895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V\Desktop\images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714356"/>
            <a:ext cx="25003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V\Desktop\images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786058"/>
            <a:ext cx="231457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V\Desktop\images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2786058"/>
            <a:ext cx="2357454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V\Desktop\images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4429132"/>
            <a:ext cx="328614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V\Desktop\images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4357694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1296974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>
                <a:solidFill>
                  <a:srgbClr val="002060"/>
                </a:solidFill>
              </a:rPr>
              <a:t>                                                                                          </a:t>
            </a:r>
            <a:r>
              <a:rPr lang="hr-HR" sz="5400" b="1" dirty="0" smtClean="0">
                <a:solidFill>
                  <a:srgbClr val="002060"/>
                </a:solidFill>
              </a:rPr>
              <a:t/>
            </a:r>
            <a:br>
              <a:rPr lang="hr-HR" sz="5400" b="1" dirty="0" smtClean="0">
                <a:solidFill>
                  <a:srgbClr val="002060"/>
                </a:solidFill>
              </a:rPr>
            </a:b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hr-HR" b="1" dirty="0" smtClean="0">
                <a:solidFill>
                  <a:srgbClr val="002060"/>
                </a:solidFill>
              </a:rPr>
              <a:t>KATEGORIJA F1   (I. RAZRED)</a:t>
            </a:r>
          </a:p>
          <a:p>
            <a:pPr>
              <a:buNone/>
            </a:pPr>
            <a:endParaRPr lang="hr-HR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r-HR" b="1" dirty="0" smtClean="0">
                <a:solidFill>
                  <a:srgbClr val="002060"/>
                </a:solidFill>
              </a:rPr>
              <a:t>prodaja je dopuštena tijekom cijele godine u svim vrstma trgovina,</a:t>
            </a:r>
          </a:p>
          <a:p>
            <a:pPr>
              <a:buFontTx/>
              <a:buChar char="-"/>
            </a:pPr>
            <a:r>
              <a:rPr lang="hr-HR" b="1" dirty="0">
                <a:solidFill>
                  <a:srgbClr val="002060"/>
                </a:solidFill>
              </a:rPr>
              <a:t>m</a:t>
            </a:r>
            <a:r>
              <a:rPr lang="hr-HR" b="1" dirty="0" smtClean="0">
                <a:solidFill>
                  <a:srgbClr val="002060"/>
                </a:solidFill>
              </a:rPr>
              <a:t>ogu ih kupiti i koristiti tijekom cijele godine samo osobe starije od 14 godina.</a:t>
            </a:r>
          </a:p>
          <a:p>
            <a:pPr>
              <a:buNone/>
            </a:pPr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034" y="285728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ZAKON</a:t>
            </a:r>
            <a:r>
              <a:rPr kumimoji="0" lang="hr-HR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 EKSPLOZIVNIM TVARIMA </a:t>
            </a:r>
            <a:r>
              <a:rPr lang="hr-H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</a:t>
            </a:r>
            <a:r>
              <a:rPr kumimoji="0" lang="hr-HR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</a:t>
            </a:r>
            <a:r>
              <a:rPr kumimoji="0" lang="hr-HR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PROIZVODNJI I PROMETU ORUŽJA (NN 70/17)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3" name="Picture 3" descr="C:\Users\V\Desktop\orion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1571636" cy="1857388"/>
          </a:xfrm>
          <a:prstGeom prst="rect">
            <a:avLst/>
          </a:prstGeom>
          <a:noFill/>
        </p:spPr>
      </p:pic>
      <p:pic>
        <p:nvPicPr>
          <p:cNvPr id="16" name="Picture 15" descr="C:\Users\V\Desktop\Crackling-Mirnovec-pirotehnika-351x18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928802"/>
            <a:ext cx="1428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Povezana slik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928802"/>
            <a:ext cx="2500330" cy="185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V\Desktop\indeksiraj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928802"/>
            <a:ext cx="1333503" cy="184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V\Desktop\032-prskalice2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1928802"/>
            <a:ext cx="147637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Povezana slik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1928802"/>
            <a:ext cx="19288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marL="0" indent="0" algn="just">
              <a:buNone/>
            </a:pPr>
            <a:r>
              <a:rPr lang="hr-HR" b="1" dirty="0">
                <a:solidFill>
                  <a:srgbClr val="002060"/>
                </a:solidFill>
              </a:rPr>
              <a:t>Prekršajna odredba (članak 89., stavak 69</a:t>
            </a:r>
            <a:r>
              <a:rPr lang="hr-HR" b="1" dirty="0" smtClean="0">
                <a:solidFill>
                  <a:srgbClr val="002060"/>
                </a:solidFill>
              </a:rPr>
              <a:t>.):</a:t>
            </a:r>
          </a:p>
          <a:p>
            <a:pPr marL="0" indent="0" algn="just">
              <a:buNone/>
            </a:pPr>
            <a:r>
              <a:rPr lang="hr-HR" dirty="0" smtClean="0">
                <a:solidFill>
                  <a:srgbClr val="002060"/>
                </a:solidFill>
              </a:rPr>
              <a:t>Novčanom </a:t>
            </a:r>
            <a:r>
              <a:rPr lang="hr-HR" dirty="0">
                <a:solidFill>
                  <a:srgbClr val="002060"/>
                </a:solidFill>
              </a:rPr>
              <a:t>kaznom u iznosu od 10 000 do </a:t>
            </a:r>
            <a:r>
              <a:rPr lang="hr-HR" dirty="0" smtClean="0">
                <a:solidFill>
                  <a:srgbClr val="002060"/>
                </a:solidFill>
              </a:rPr>
              <a:t>        30 </a:t>
            </a:r>
            <a:r>
              <a:rPr lang="hr-HR" dirty="0">
                <a:solidFill>
                  <a:srgbClr val="002060"/>
                </a:solidFill>
              </a:rPr>
              <a:t>000 kuna kaznit će se za prekršaj pravna osoba, udruga ili fizička osoba – obrtnik ako pirotehnička sredstva kategorije F1 prodaje </a:t>
            </a:r>
            <a:r>
              <a:rPr lang="hr-HR" dirty="0" smtClean="0">
                <a:solidFill>
                  <a:srgbClr val="002060"/>
                </a:solidFill>
              </a:rPr>
              <a:t>osobama </a:t>
            </a:r>
            <a:r>
              <a:rPr lang="hr-HR" dirty="0">
                <a:solidFill>
                  <a:srgbClr val="002060"/>
                </a:solidFill>
              </a:rPr>
              <a:t>mlađim od 14 godina.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>
                <a:solidFill>
                  <a:srgbClr val="002060"/>
                </a:solidFill>
              </a:rPr>
              <a:t>KATEGORIJA F2 (II. RAZRED)</a:t>
            </a:r>
          </a:p>
          <a:p>
            <a:pPr marL="0" indent="0">
              <a:buNone/>
            </a:pPr>
            <a:endParaRPr lang="hr-HR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hr-HR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hr-HR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hr-HR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r-HR" b="1" dirty="0" smtClean="0">
                <a:solidFill>
                  <a:srgbClr val="002060"/>
                </a:solidFill>
              </a:rPr>
              <a:t>ne smiju je koristiti osobe mlađe od 18 godina</a:t>
            </a:r>
          </a:p>
          <a:p>
            <a:pPr>
              <a:buFontTx/>
              <a:buChar char="-"/>
            </a:pPr>
            <a:r>
              <a:rPr lang="hr-HR" b="1" dirty="0" smtClean="0">
                <a:solidFill>
                  <a:srgbClr val="002060"/>
                </a:solidFill>
              </a:rPr>
              <a:t>prodaja: od 15.12. do 01.1. </a:t>
            </a:r>
          </a:p>
          <a:p>
            <a:pPr>
              <a:buFontTx/>
              <a:buChar char="-"/>
            </a:pPr>
            <a:r>
              <a:rPr lang="hr-HR" b="1" dirty="0">
                <a:solidFill>
                  <a:srgbClr val="002060"/>
                </a:solidFill>
              </a:rPr>
              <a:t>k</a:t>
            </a:r>
            <a:r>
              <a:rPr lang="hr-HR" b="1" dirty="0" smtClean="0">
                <a:solidFill>
                  <a:srgbClr val="002060"/>
                </a:solidFill>
              </a:rPr>
              <a:t>orištenje: od 27.12. do 01.1.  na otvorenom prostoru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11" name="Picture 10" descr="C:\Users\V\Desktop\indeksiraj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64294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47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28604"/>
            <a:ext cx="8229600" cy="6561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rgbClr val="002060"/>
                </a:solidFill>
              </a:rPr>
              <a:t>KATEGORIJA F3 (III. RAZRED)</a:t>
            </a:r>
          </a:p>
          <a:p>
            <a:pPr marL="0" indent="0">
              <a:buNone/>
            </a:pPr>
            <a:endParaRPr lang="hr-HR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hr-HR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r-HR" b="1" dirty="0" smtClean="0">
                <a:solidFill>
                  <a:srgbClr val="002060"/>
                </a:solidFill>
              </a:rPr>
              <a:t>ne smiju je koristiti osobe mlađe od 18 godina</a:t>
            </a:r>
          </a:p>
          <a:p>
            <a:pPr>
              <a:buFontTx/>
              <a:buChar char="-"/>
            </a:pPr>
            <a:r>
              <a:rPr lang="hr-HR" b="1" dirty="0" smtClean="0">
                <a:solidFill>
                  <a:srgbClr val="002060"/>
                </a:solidFill>
              </a:rPr>
              <a:t>prodaja: od 15.12. do 01.1. </a:t>
            </a:r>
          </a:p>
          <a:p>
            <a:pPr>
              <a:buFontTx/>
              <a:buChar char="-"/>
            </a:pPr>
            <a:r>
              <a:rPr lang="hr-HR" b="1" dirty="0">
                <a:solidFill>
                  <a:srgbClr val="002060"/>
                </a:solidFill>
              </a:rPr>
              <a:t>k</a:t>
            </a:r>
            <a:r>
              <a:rPr lang="hr-HR" b="1" dirty="0" smtClean="0">
                <a:solidFill>
                  <a:srgbClr val="002060"/>
                </a:solidFill>
              </a:rPr>
              <a:t>orištenje: od 27.12. do 01.1. na otvorenom prostoru</a:t>
            </a:r>
          </a:p>
          <a:p>
            <a:pPr>
              <a:buFontTx/>
              <a:buChar char="-"/>
            </a:pPr>
            <a:r>
              <a:rPr lang="hr-HR" b="1" dirty="0">
                <a:solidFill>
                  <a:srgbClr val="002060"/>
                </a:solidFill>
              </a:rPr>
              <a:t>p</a:t>
            </a:r>
            <a:r>
              <a:rPr lang="hr-HR" b="1" dirty="0" smtClean="0">
                <a:solidFill>
                  <a:srgbClr val="002060"/>
                </a:solidFill>
              </a:rPr>
              <a:t>rodaja i uporaba petardi ove kategorije je od ove godine zabranjena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V\Desktop\imag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373857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V\Desktop\image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500042"/>
            <a:ext cx="264320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V\Desktop\indeksiraj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142984"/>
            <a:ext cx="24288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428596" y="1000108"/>
            <a:ext cx="2643206" cy="18573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5786" y="1000108"/>
            <a:ext cx="2786082" cy="18573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algn="just"/>
            <a:r>
              <a:rPr lang="hr-HR" b="1" dirty="0">
                <a:solidFill>
                  <a:srgbClr val="002060"/>
                </a:solidFill>
              </a:rPr>
              <a:t>Prekršajna odredba (članak 89., stavak 68.): </a:t>
            </a:r>
            <a:r>
              <a:rPr lang="hr-HR" dirty="0">
                <a:solidFill>
                  <a:srgbClr val="002060"/>
                </a:solidFill>
              </a:rPr>
              <a:t>Novčanom kaznom u iznosu od 10 000 do </a:t>
            </a:r>
            <a:r>
              <a:rPr lang="hr-HR" dirty="0" smtClean="0">
                <a:solidFill>
                  <a:srgbClr val="002060"/>
                </a:solidFill>
              </a:rPr>
              <a:t>    30 </a:t>
            </a:r>
            <a:r>
              <a:rPr lang="hr-HR" dirty="0">
                <a:solidFill>
                  <a:srgbClr val="002060"/>
                </a:solidFill>
              </a:rPr>
              <a:t>000 kuna kaznit će se za prekršaj pravna osoba, udruga ili fizička osoba – obrtnik ako pirotehnička sredstva kategorije F2 i F3 prodaje od 02. siječnja do 14. prosinca ili ako ih prodaje osobama mlađim od 18 godina.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250825" y="1000107"/>
            <a:ext cx="8229600" cy="5000661"/>
          </a:xfrm>
        </p:spPr>
        <p:txBody>
          <a:bodyPr/>
          <a:lstStyle/>
          <a:p>
            <a:pPr algn="just"/>
            <a:r>
              <a:rPr lang="hr-HR" b="1" dirty="0">
                <a:solidFill>
                  <a:srgbClr val="002060"/>
                </a:solidFill>
              </a:rPr>
              <a:t>Prekršajna odredba (članak 90. stavak 3.): </a:t>
            </a:r>
            <a:r>
              <a:rPr lang="hr-HR" dirty="0">
                <a:solidFill>
                  <a:srgbClr val="002060"/>
                </a:solidFill>
              </a:rPr>
              <a:t>Novčanom kaznom u iznosu od 5 000 do </a:t>
            </a:r>
            <a:r>
              <a:rPr lang="hr-HR" dirty="0" smtClean="0">
                <a:solidFill>
                  <a:srgbClr val="002060"/>
                </a:solidFill>
              </a:rPr>
              <a:t>      15 </a:t>
            </a:r>
            <a:r>
              <a:rPr lang="hr-HR" dirty="0">
                <a:solidFill>
                  <a:srgbClr val="002060"/>
                </a:solidFill>
              </a:rPr>
              <a:t>000 kuna kaznit će se za prekršaj fizička osoba ako je mlađa od 18 godina, a uporabljuje pirotehnička sredstva kategorije F2 i F3.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5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42910" y="714356"/>
          <a:ext cx="7858180" cy="5214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Document" r:id="rId4" imgW="6144029" imgH="3582409" progId="Word.Document.12">
                  <p:embed/>
                </p:oleObj>
              </mc:Choice>
              <mc:Fallback>
                <p:oleObj name="Document" r:id="rId4" imgW="6144029" imgH="3582409" progId="Word.Document.12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714356"/>
                        <a:ext cx="7858180" cy="5214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467544" y="404664"/>
            <a:ext cx="8208912" cy="636905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hr-HR" b="1" dirty="0">
                <a:solidFill>
                  <a:srgbClr val="002060"/>
                </a:solidFill>
              </a:rPr>
              <a:t>Prekršajna odredba (članak 90. stavak 4.): </a:t>
            </a:r>
            <a:r>
              <a:rPr lang="hr-HR" dirty="0">
                <a:solidFill>
                  <a:srgbClr val="002060"/>
                </a:solidFill>
              </a:rPr>
              <a:t>Novčanom kaznom u iznosu od 5 000 do 15 000 kuna kaznit će se za prekršaj fizička osoba ako uporabljuje pirotehnička sredstva kategorije F2, F3 u razdoblju od 2. siječnja do 27. prosinca ili uporabljuje u zatvorenim prostorima ili na prostoru gdje se okuplja veći broj građana ili uporabljuje petarde i redenike iz kategorije F3, kao i pirotehnička sredstva kategorije F4, P1, P2, T1 i T2</a:t>
            </a:r>
            <a:r>
              <a:rPr lang="hr-HR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endParaRPr lang="en-GB" dirty="0">
              <a:solidFill>
                <a:srgbClr val="002060"/>
              </a:solidFill>
            </a:endParaRPr>
          </a:p>
          <a:p>
            <a:pPr algn="just"/>
            <a:r>
              <a:rPr lang="hr-HR" i="1" dirty="0">
                <a:solidFill>
                  <a:srgbClr val="002060"/>
                </a:solidFill>
              </a:rPr>
              <a:t>(U starom zakonu kazna za korištenje pirotehničkih sredstva razreda II. i III. izvan dopuštenog razdoblja ili u zatvorenim prostorijama i na prostorima gdje se okuplja veći broj osoba bila je od 1 000 do 5 000 kuna – članak 54., stavak 1.)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4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9"/>
            <a:ext cx="8568952" cy="6094460"/>
          </a:xfrm>
        </p:spPr>
        <p:txBody>
          <a:bodyPr>
            <a:normAutofit/>
          </a:bodyPr>
          <a:lstStyle/>
          <a:p>
            <a:pPr algn="just"/>
            <a:r>
              <a:rPr lang="hr-HR" b="1" dirty="0"/>
              <a:t>P</a:t>
            </a:r>
            <a:r>
              <a:rPr lang="hr-HR" b="1" dirty="0">
                <a:solidFill>
                  <a:srgbClr val="002060"/>
                </a:solidFill>
              </a:rPr>
              <a:t>rekršajna odredba (članak 92.): </a:t>
            </a:r>
            <a:r>
              <a:rPr lang="hr-HR" dirty="0">
                <a:solidFill>
                  <a:srgbClr val="002060"/>
                </a:solidFill>
              </a:rPr>
              <a:t>Novčanom kaznom u iznosu od 1 000 do 3 000 kuna kaznit će se zakonski zastupnik djeteta mlađeg od 14 godina koje je uporabilo pirotehnička sredstva</a:t>
            </a:r>
            <a:r>
              <a:rPr lang="hr-HR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endParaRPr lang="hr-HR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hr-HR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hr-HR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GB" dirty="0">
              <a:solidFill>
                <a:srgbClr val="002060"/>
              </a:solidFill>
            </a:endParaRPr>
          </a:p>
          <a:p>
            <a:pPr algn="just"/>
            <a:endParaRPr lang="hr-HR" sz="2000" i="1" dirty="0" smtClean="0">
              <a:solidFill>
                <a:srgbClr val="002060"/>
              </a:solidFill>
            </a:endParaRPr>
          </a:p>
          <a:p>
            <a:pPr algn="just"/>
            <a:r>
              <a:rPr lang="hr-HR" sz="2000" i="1" dirty="0" smtClean="0">
                <a:solidFill>
                  <a:srgbClr val="002060"/>
                </a:solidFill>
              </a:rPr>
              <a:t>(</a:t>
            </a:r>
            <a:r>
              <a:rPr lang="hr-HR" sz="2000" i="1" dirty="0">
                <a:solidFill>
                  <a:srgbClr val="002060"/>
                </a:solidFill>
              </a:rPr>
              <a:t>Stari zakon nije </a:t>
            </a:r>
            <a:r>
              <a:rPr lang="hr-HR" sz="2000" i="1" dirty="0" smtClean="0">
                <a:solidFill>
                  <a:srgbClr val="002060"/>
                </a:solidFill>
              </a:rPr>
              <a:t>predviđao prekršajne </a:t>
            </a:r>
            <a:r>
              <a:rPr lang="hr-HR" sz="2000" i="1" dirty="0">
                <a:solidFill>
                  <a:srgbClr val="002060"/>
                </a:solidFill>
              </a:rPr>
              <a:t>sankcije za zakonske zastupnike djeteta mlađega od 14 godina. Oni su se kažnjavali </a:t>
            </a:r>
            <a:r>
              <a:rPr lang="hr-HR" sz="2000" i="1" dirty="0" smtClean="0">
                <a:solidFill>
                  <a:srgbClr val="002060"/>
                </a:solidFill>
              </a:rPr>
              <a:t>prema odredbama Zakona </a:t>
            </a:r>
            <a:r>
              <a:rPr lang="hr-HR" sz="2000" i="1" dirty="0">
                <a:solidFill>
                  <a:srgbClr val="002060"/>
                </a:solidFill>
              </a:rPr>
              <a:t>o prekršajima protiv javnog reda i mira ili </a:t>
            </a:r>
            <a:r>
              <a:rPr lang="hr-HR" sz="2000" i="1" dirty="0" smtClean="0">
                <a:solidFill>
                  <a:srgbClr val="002060"/>
                </a:solidFill>
              </a:rPr>
              <a:t>prema odredbama drugih zakona</a:t>
            </a:r>
            <a:r>
              <a:rPr lang="hr-HR" sz="2000" i="1" dirty="0">
                <a:solidFill>
                  <a:srgbClr val="002060"/>
                </a:solidFill>
              </a:rPr>
              <a:t>).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V\Desktop\indeksiraj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81274"/>
            <a:ext cx="5072098" cy="270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42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5"/>
            <a:ext cx="8280920" cy="5904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rgbClr val="002060"/>
                </a:solidFill>
              </a:rPr>
              <a:t>Članak </a:t>
            </a:r>
            <a:r>
              <a:rPr lang="hr-HR" b="1" dirty="0">
                <a:solidFill>
                  <a:srgbClr val="002060"/>
                </a:solidFill>
              </a:rPr>
              <a:t>56.</a:t>
            </a:r>
            <a:endParaRPr lang="en-GB" dirty="0">
              <a:solidFill>
                <a:srgbClr val="002060"/>
              </a:solidFill>
            </a:endParaRPr>
          </a:p>
          <a:p>
            <a:pPr algn="just"/>
            <a:r>
              <a:rPr lang="hr-HR" b="1" dirty="0">
                <a:solidFill>
                  <a:srgbClr val="002060"/>
                </a:solidFill>
              </a:rPr>
              <a:t>Stavak 6. </a:t>
            </a:r>
            <a:r>
              <a:rPr lang="hr-HR" dirty="0">
                <a:solidFill>
                  <a:srgbClr val="002060"/>
                </a:solidFill>
              </a:rPr>
              <a:t>Građanima je za osobne potrebe, u razdoblju od 15. prosinca do 1. siječnja, dopušten unos pirotehničkih sredstava u Republiku Hrvatsku, kao i iznos pirotehničkih sredstava iz Republike Hrvatske, ako su ona dopuštena za uporabu u Republici Hrvatskoj i označena valjanom oznakom CE, u količini do 2 kg neto mase pirotehničke smjese, a unos ili iznos pirotehničkih sredstava dužni su prijaviti graničnoj policiji.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/>
          <a:lstStyle/>
          <a:p>
            <a:pPr algn="just"/>
            <a:r>
              <a:rPr lang="hr-HR" b="1" dirty="0" smtClean="0">
                <a:solidFill>
                  <a:srgbClr val="002060"/>
                </a:solidFill>
              </a:rPr>
              <a:t>Prekršajna </a:t>
            </a:r>
            <a:r>
              <a:rPr lang="hr-HR" b="1" dirty="0">
                <a:solidFill>
                  <a:srgbClr val="002060"/>
                </a:solidFill>
              </a:rPr>
              <a:t>odredba (članak 91. stavak 11.): </a:t>
            </a:r>
            <a:r>
              <a:rPr lang="hr-HR" dirty="0">
                <a:solidFill>
                  <a:srgbClr val="002060"/>
                </a:solidFill>
              </a:rPr>
              <a:t>Tko u razdoblju od 15. prosinca do 1. siječnja, za osobne potrebe unosi u Republiku Hrvatsku više od 2 kg neto pirotehničke smjese pirotehničkih sredstava, kaznit će se novčanom kaznom od 1 000 do 8 000 kn.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hr-HR" b="1" dirty="0" smtClean="0">
                <a:solidFill>
                  <a:srgbClr val="002060"/>
                </a:solidFill>
              </a:rPr>
              <a:t>Stavak </a:t>
            </a:r>
            <a:r>
              <a:rPr lang="hr-HR" b="1" dirty="0">
                <a:solidFill>
                  <a:srgbClr val="002060"/>
                </a:solidFill>
              </a:rPr>
              <a:t>7. </a:t>
            </a:r>
            <a:r>
              <a:rPr lang="hr-HR" dirty="0">
                <a:solidFill>
                  <a:srgbClr val="002060"/>
                </a:solidFill>
              </a:rPr>
              <a:t>Građanin ne smije pirotehnička sredstva iz stavka 6. ovoga članka prodati ili predati drugome. </a:t>
            </a:r>
            <a:endParaRPr lang="en-GB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en-GB" dirty="0">
              <a:solidFill>
                <a:srgbClr val="002060"/>
              </a:solidFill>
            </a:endParaRPr>
          </a:p>
          <a:p>
            <a:pPr algn="just"/>
            <a:r>
              <a:rPr lang="hr-HR" b="1" dirty="0">
                <a:solidFill>
                  <a:srgbClr val="002060"/>
                </a:solidFill>
              </a:rPr>
              <a:t>Prekršajna odredba (članak 90. stavak 1.):</a:t>
            </a:r>
            <a:r>
              <a:rPr lang="hr-HR" dirty="0">
                <a:solidFill>
                  <a:srgbClr val="002060"/>
                </a:solidFill>
              </a:rPr>
              <a:t> Novčanom kaznom od 5 000 do 15 000 kuna kaznit će se za prekršaj fizička osoba ako proda ili preda pirotehnička sredstva koja je unijela u zemlju za osobne potrebe. 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r-HR" i="1" dirty="0" smtClean="0">
                <a:solidFill>
                  <a:srgbClr val="002060"/>
                </a:solidFill>
              </a:rPr>
              <a:t>    (</a:t>
            </a:r>
            <a:r>
              <a:rPr lang="hr-HR" i="1" dirty="0">
                <a:solidFill>
                  <a:srgbClr val="002060"/>
                </a:solidFill>
              </a:rPr>
              <a:t>U </a:t>
            </a:r>
            <a:r>
              <a:rPr lang="hr-HR" i="1" dirty="0" smtClean="0">
                <a:solidFill>
                  <a:srgbClr val="002060"/>
                </a:solidFill>
              </a:rPr>
              <a:t>starome </a:t>
            </a:r>
            <a:r>
              <a:rPr lang="hr-HR" i="1" dirty="0">
                <a:solidFill>
                  <a:srgbClr val="002060"/>
                </a:solidFill>
              </a:rPr>
              <a:t>zakonu nije bilo ove odredbe).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7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hr-HR" sz="3200" b="1" dirty="0" smtClean="0">
                <a:solidFill>
                  <a:srgbClr val="002060"/>
                </a:solidFill>
              </a:rPr>
              <a:t>OSNOVNA PRAVILA ZA SIGURNO RUKOVANJE</a:t>
            </a:r>
            <a:r>
              <a:rPr lang="hr-HR" b="1" dirty="0" smtClean="0">
                <a:solidFill>
                  <a:srgbClr val="002060"/>
                </a:solidFill>
              </a:rPr>
              <a:t>                                                     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34" y="1340768"/>
            <a:ext cx="8229600" cy="4857403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hr-HR" dirty="0" smtClean="0">
                <a:solidFill>
                  <a:srgbClr val="002060"/>
                </a:solidFill>
              </a:rPr>
              <a:t>obavezno pročitati i pridržavati se uputa proizvođača za sigurno rukovanje,</a:t>
            </a:r>
          </a:p>
          <a:p>
            <a:pPr algn="just">
              <a:buFontTx/>
              <a:buChar char="-"/>
            </a:pPr>
            <a:r>
              <a:rPr lang="hr-HR" dirty="0">
                <a:solidFill>
                  <a:srgbClr val="002060"/>
                </a:solidFill>
              </a:rPr>
              <a:t>d</a:t>
            </a:r>
            <a:r>
              <a:rPr lang="hr-HR" dirty="0" smtClean="0">
                <a:solidFill>
                  <a:srgbClr val="002060"/>
                </a:solidFill>
              </a:rPr>
              <a:t>jeci mlađoj od 14 godina nije dopuštena kupovina i korištenje pirotehničkih sredstava,</a:t>
            </a:r>
          </a:p>
          <a:p>
            <a:pPr algn="just">
              <a:buFontTx/>
              <a:buChar char="-"/>
            </a:pPr>
            <a:r>
              <a:rPr lang="hr-HR" dirty="0">
                <a:solidFill>
                  <a:srgbClr val="002060"/>
                </a:solidFill>
              </a:rPr>
              <a:t>o</a:t>
            </a:r>
            <a:r>
              <a:rPr lang="hr-HR" dirty="0" smtClean="0">
                <a:solidFill>
                  <a:srgbClr val="002060"/>
                </a:solidFill>
              </a:rPr>
              <a:t>sobe mlađe od 18 godina ne smiju koristiti pirotehnička sredstva kategorije F2 i F3 – posljedice mogu biti iznimno kobne,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42918"/>
            <a:ext cx="8229600" cy="5882426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hr-HR" dirty="0" smtClean="0">
                <a:solidFill>
                  <a:srgbClr val="002060"/>
                </a:solidFill>
              </a:rPr>
              <a:t>pirotehnička sredstva ne koristiti pod utjecajem alkohola,</a:t>
            </a:r>
          </a:p>
          <a:p>
            <a:pPr>
              <a:buNone/>
            </a:pPr>
            <a:endParaRPr lang="hr-HR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hr-HR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hr-HR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hr-HR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r-HR" dirty="0" smtClean="0">
                <a:solidFill>
                  <a:srgbClr val="002060"/>
                </a:solidFill>
              </a:rPr>
              <a:t>poštivati sigurnosnu udaljenost pri aktiviranju pirotehničkog sredstva.</a:t>
            </a:r>
          </a:p>
          <a:p>
            <a:pPr marL="0" indent="0" algn="just">
              <a:buNone/>
            </a:pPr>
            <a:r>
              <a:rPr lang="hr-HR" dirty="0" smtClean="0">
                <a:solidFill>
                  <a:srgbClr val="002060"/>
                </a:solidFill>
              </a:rPr>
              <a:t>- ne pokušavati ponovno aktivirati pirotehničko sredstvo koje se nije aktiviralo u prvom pokušaju.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V\Desktop\indeksiraj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571612"/>
            <a:ext cx="135732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V\Desktop\image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23907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2929720" y="2713826"/>
            <a:ext cx="7143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57488" y="2714620"/>
            <a:ext cx="857256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86380" y="2500306"/>
            <a:ext cx="57150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86380" y="2786058"/>
            <a:ext cx="57150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:\Users\V\Desktop\indeksiraj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928802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V\Desktop\4razred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572428" cy="50720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42852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FF0000"/>
                </a:solidFill>
              </a:rPr>
              <a:t>UPORABA DOPUŠTENA SAMO PUNOLJETNIM OSOBAMA  OD 27.12. – 01.1.  !</a:t>
            </a:r>
            <a:endParaRPr lang="hr-H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V\Desktop\5razred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9" y="642918"/>
            <a:ext cx="7643866" cy="5643602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V="1">
            <a:off x="285720" y="428604"/>
            <a:ext cx="8286808" cy="61436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5720" y="214290"/>
            <a:ext cx="8429684" cy="63579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14414" y="0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FF0000"/>
                </a:solidFill>
              </a:rPr>
              <a:t>UPORABA  ZABRANJENA!</a:t>
            </a:r>
            <a:endParaRPr lang="hr-H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V\Desktop\2rake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429552" cy="53578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0034" y="142852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FF0000"/>
                </a:solidFill>
              </a:rPr>
              <a:t>UPORABA DOPUŠTENA SAMO PUNOLJETNIM OSOBAMA  OD 27.12. – 01.1.  !</a:t>
            </a:r>
            <a:endParaRPr lang="hr-H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29288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q"/>
            </a:pPr>
            <a:r>
              <a:rPr lang="hr-HR" dirty="0" smtClean="0"/>
              <a:t>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Otok Hvar, 24.12.2016. oko 16 sati, </a:t>
            </a:r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</a:rPr>
              <a:t>trinaestogodišnjak je upaljenu petardu stavio u metalnu cijev, </a:t>
            </a: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pri čemu je zadobio tešku tjelesnu ozljedu (fragmenti cijevi pogodili su dječaka u predjelu desnog prsišta i trbuha).</a:t>
            </a:r>
          </a:p>
          <a:p>
            <a:pPr algn="just">
              <a:buNone/>
            </a:pP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</a:rPr>
              <a:t>Krim. istraživanjem je utvrđeno da je petarde dječaku kupila punoljetna osoba i da je dječakova majka znala da ih njezin sin posjeduje. </a:t>
            </a:r>
          </a:p>
          <a:p>
            <a:pPr algn="just">
              <a:buNone/>
            </a:pPr>
            <a:r>
              <a:rPr lang="hr-HR" b="1" dirty="0" smtClean="0">
                <a:solidFill>
                  <a:schemeClr val="accent5">
                    <a:lumMod val="50000"/>
                  </a:schemeClr>
                </a:solidFill>
              </a:rPr>
              <a:t>U tijeku je utvrđivanje odgovornosti punoljetne osobe i majke djeteta.</a:t>
            </a:r>
            <a:endParaRPr lang="hr-H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02060"/>
                </a:solidFill>
              </a:rPr>
              <a:t>TEŠKE TJELESNE OZLJEDE  2016/2017.</a:t>
            </a:r>
            <a:endParaRPr lang="hr-HR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V\Desktop\1bo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8143932" cy="500066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472" y="214290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FF0000"/>
                </a:solidFill>
              </a:rPr>
              <a:t>UPORABA DOPUŠTENA SAMO PUNOLJETNIM OSOBAMA  OD 27.12. – 01.1.  !</a:t>
            </a:r>
            <a:endParaRPr lang="hr-H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V\Desktop\3rimsk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8143932" cy="514353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472" y="0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FF0000"/>
                </a:solidFill>
              </a:rPr>
              <a:t>UPORABA DOPUŠTENA SAMO PUNOLJETNIM OSOBAMA  OD 27.12. – 01.1.  !</a:t>
            </a:r>
            <a:endParaRPr lang="hr-H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hr-HR" sz="3200" b="1" dirty="0" smtClean="0">
                <a:solidFill>
                  <a:srgbClr val="002060"/>
                </a:solidFill>
              </a:rPr>
              <a:t>SAVJETI ZA RODITELJE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7859216" cy="507209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800" dirty="0" smtClean="0">
                <a:solidFill>
                  <a:srgbClr val="002060"/>
                </a:solidFill>
              </a:rPr>
              <a:t>ne poklanjati djeci, a ni drugima nešto od čega bi mogli stradati,</a:t>
            </a:r>
          </a:p>
          <a:p>
            <a:pPr>
              <a:buNone/>
            </a:pPr>
            <a:endParaRPr lang="hr-HR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hr-HR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hr-HR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hr-HR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hr-HR" sz="28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r-HR" sz="2800" dirty="0">
                <a:solidFill>
                  <a:srgbClr val="002060"/>
                </a:solidFill>
              </a:rPr>
              <a:t>u</a:t>
            </a:r>
            <a:r>
              <a:rPr lang="hr-HR" sz="2800" dirty="0" smtClean="0">
                <a:solidFill>
                  <a:srgbClr val="002060"/>
                </a:solidFill>
              </a:rPr>
              <a:t>vijek biti uzor svome djetetu, jer djeca petarde ne doživljavaju opasnima ako ih mi koristimo,</a:t>
            </a:r>
          </a:p>
          <a:p>
            <a:pPr>
              <a:buFontTx/>
              <a:buChar char="-"/>
            </a:pPr>
            <a:r>
              <a:rPr lang="hr-HR" sz="2800" dirty="0" smtClean="0">
                <a:solidFill>
                  <a:srgbClr val="002060"/>
                </a:solidFill>
              </a:rPr>
              <a:t>petarde nisu igračka, one mogu teško ozlijediti,</a:t>
            </a:r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5" name="Picture 4" descr="C:\Users\V\Desktop\imag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857364"/>
            <a:ext cx="23574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79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hr-HR" dirty="0" smtClean="0">
                <a:solidFill>
                  <a:srgbClr val="002060"/>
                </a:solidFill>
              </a:rPr>
              <a:t>savjetovati djecu da ne diraju neaktivirana pirotehnička sredstva, ne rastavljaju ih i ne pomiču, a u slučaju da ih zapaze neka odmah zatraže pomoć roditelja,</a:t>
            </a:r>
          </a:p>
          <a:p>
            <a:pPr algn="just">
              <a:buNone/>
            </a:pPr>
            <a:endParaRPr lang="hr-HR" dirty="0" smtClean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hr-HR" dirty="0" smtClean="0">
                <a:solidFill>
                  <a:srgbClr val="002060"/>
                </a:solidFill>
              </a:rPr>
              <a:t>ako koristimo pirotehnička sredstva, obavezno proučiti upute o načinu rukovanja jer pogrešna uporaba često ima za posljedicu ranjavanje,</a:t>
            </a:r>
            <a:endParaRPr lang="hr-H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r>
              <a:rPr lang="hr-HR" b="1" dirty="0" smtClean="0">
                <a:solidFill>
                  <a:srgbClr val="002060"/>
                </a:solidFill>
              </a:rPr>
              <a:t>oružje i streljivo </a:t>
            </a:r>
            <a:r>
              <a:rPr lang="hr-HR" dirty="0" smtClean="0">
                <a:solidFill>
                  <a:srgbClr val="002060"/>
                </a:solidFill>
              </a:rPr>
              <a:t>mora se čuvati tako da nije dostupno neovlaštenim osobama, a osobito djeci,</a:t>
            </a:r>
          </a:p>
          <a:p>
            <a:pPr algn="just">
              <a:buNone/>
            </a:pPr>
            <a:r>
              <a:rPr lang="hr-HR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buFontTx/>
              <a:buChar char="-"/>
            </a:pPr>
            <a:r>
              <a:rPr lang="hr-HR" dirty="0" smtClean="0">
                <a:solidFill>
                  <a:srgbClr val="002060"/>
                </a:solidFill>
              </a:rPr>
              <a:t>mora biti zaključano i odvojeno jedno od drugoga u metalnom ormaru, sefu ili sličnom spremištu koje se ne može otvoriti alatom uobičajene uporabe,</a:t>
            </a:r>
          </a:p>
          <a:p>
            <a:pPr>
              <a:buFontTx/>
              <a:buChar char="-"/>
            </a:pPr>
            <a:endParaRPr lang="hr-HR" dirty="0" smtClean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hr-HR" b="1" dirty="0" smtClean="0">
                <a:solidFill>
                  <a:srgbClr val="002060"/>
                </a:solidFill>
              </a:rPr>
              <a:t>posjedovanje nelegalnog oružja, </a:t>
            </a:r>
            <a:r>
              <a:rPr lang="hr-HR" dirty="0" smtClean="0">
                <a:solidFill>
                  <a:srgbClr val="002060"/>
                </a:solidFill>
              </a:rPr>
              <a:t>ručnih bombi, minsko-eksplozivna sredstva i </a:t>
            </a:r>
            <a:r>
              <a:rPr lang="hr-HR" dirty="0" err="1" smtClean="0">
                <a:solidFill>
                  <a:srgbClr val="002060"/>
                </a:solidFill>
              </a:rPr>
              <a:t>sl</a:t>
            </a:r>
            <a:r>
              <a:rPr lang="hr-HR" dirty="0" smtClean="0">
                <a:solidFill>
                  <a:srgbClr val="002060"/>
                </a:solidFill>
              </a:rPr>
              <a:t>. i dalje je moguće prijaviti policiji bez opasnosti od pokretanja prekršajnog ili kaznenog postupka - </a:t>
            </a:r>
            <a:r>
              <a:rPr lang="hr-HR" dirty="0" err="1" smtClean="0">
                <a:solidFill>
                  <a:srgbClr val="002060"/>
                </a:solidFill>
              </a:rPr>
              <a:t>čl</a:t>
            </a:r>
            <a:r>
              <a:rPr lang="hr-HR" dirty="0" smtClean="0">
                <a:solidFill>
                  <a:srgbClr val="002060"/>
                </a:solidFill>
              </a:rPr>
              <a:t>. 97. Zakona o oružju  (NN 63/2007).</a:t>
            </a:r>
            <a:endParaRPr lang="hr-H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algn="just">
              <a:buNone/>
            </a:pPr>
            <a:r>
              <a:rPr lang="hr-HR" b="1" dirty="0" smtClean="0">
                <a:solidFill>
                  <a:srgbClr val="002060"/>
                </a:solidFill>
              </a:rPr>
              <a:t>Tijekom mjeseca prosinca obratiti pozornost na svoju djecu (posebno na dječake): </a:t>
            </a:r>
          </a:p>
          <a:p>
            <a:pPr algn="just">
              <a:buFontTx/>
              <a:buChar char="-"/>
            </a:pPr>
            <a:r>
              <a:rPr lang="hr-HR" dirty="0" smtClean="0">
                <a:solidFill>
                  <a:srgbClr val="002060"/>
                </a:solidFill>
              </a:rPr>
              <a:t>bacaju li petarde ?</a:t>
            </a:r>
          </a:p>
          <a:p>
            <a:pPr algn="just">
              <a:buFontTx/>
              <a:buChar char="-"/>
            </a:pPr>
            <a:r>
              <a:rPr lang="hr-HR" dirty="0" smtClean="0">
                <a:solidFill>
                  <a:srgbClr val="002060"/>
                </a:solidFill>
              </a:rPr>
              <a:t>kako su došli do pirotehničkih sredstava ?</a:t>
            </a:r>
          </a:p>
          <a:p>
            <a:pPr algn="just">
              <a:buFontTx/>
              <a:buChar char="-"/>
            </a:pPr>
            <a:r>
              <a:rPr lang="hr-HR" dirty="0" smtClean="0">
                <a:solidFill>
                  <a:srgbClr val="002060"/>
                </a:solidFill>
              </a:rPr>
              <a:t>na koji način provode slobodno vrijeme ?</a:t>
            </a:r>
          </a:p>
          <a:p>
            <a:pPr algn="just">
              <a:buFontTx/>
              <a:buChar char="-"/>
            </a:pPr>
            <a:r>
              <a:rPr lang="hr-HR" dirty="0" smtClean="0">
                <a:solidFill>
                  <a:srgbClr val="002060"/>
                </a:solidFill>
              </a:rPr>
              <a:t>što rade u garaži ili podrumu ?</a:t>
            </a:r>
          </a:p>
          <a:p>
            <a:pPr algn="just">
              <a:buFontTx/>
              <a:buChar char="-"/>
            </a:pPr>
            <a:r>
              <a:rPr lang="hr-HR" dirty="0" smtClean="0">
                <a:solidFill>
                  <a:srgbClr val="002060"/>
                </a:solidFill>
              </a:rPr>
              <a:t>eksperimentiraju li sa šibicama, barutom i </a:t>
            </a:r>
            <a:r>
              <a:rPr lang="hr-HR" dirty="0" err="1" smtClean="0">
                <a:solidFill>
                  <a:srgbClr val="002060"/>
                </a:solidFill>
              </a:rPr>
              <a:t>sl</a:t>
            </a:r>
            <a:r>
              <a:rPr lang="hr-HR" dirty="0" smtClean="0">
                <a:solidFill>
                  <a:srgbClr val="002060"/>
                </a:solidFill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V\Desktop\mqdefault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3048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57818" y="785794"/>
            <a:ext cx="307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02060"/>
                </a:solidFill>
              </a:rPr>
              <a:t>Postoje upute na </a:t>
            </a:r>
          </a:p>
          <a:p>
            <a:r>
              <a:rPr lang="hr-HR" sz="3200" b="1" dirty="0" err="1" smtClean="0">
                <a:solidFill>
                  <a:srgbClr val="002060"/>
                </a:solidFill>
              </a:rPr>
              <a:t>YouTube</a:t>
            </a:r>
            <a:r>
              <a:rPr lang="hr-HR" sz="3200" b="1" dirty="0" smtClean="0">
                <a:solidFill>
                  <a:srgbClr val="002060"/>
                </a:solidFill>
              </a:rPr>
              <a:t>!</a:t>
            </a:r>
            <a:endParaRPr lang="hr-HR" sz="3200" b="1" dirty="0">
              <a:solidFill>
                <a:srgbClr val="00206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3714744" y="1357298"/>
            <a:ext cx="142876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00034" y="250030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 smtClean="0"/>
              <a:t>https://www.youtube.com/watch?v=k4-wKcvp1hc</a:t>
            </a:r>
            <a:endParaRPr lang="hr-HR" dirty="0"/>
          </a:p>
        </p:txBody>
      </p:sp>
      <p:sp>
        <p:nvSpPr>
          <p:cNvPr id="19" name="Rectangle 18"/>
          <p:cNvSpPr/>
          <p:nvPr/>
        </p:nvSpPr>
        <p:spPr>
          <a:xfrm>
            <a:off x="500034" y="3000372"/>
            <a:ext cx="6143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 smtClean="0"/>
              <a:t>https://www.youtube.com/watch?v=A8TBnke520A</a:t>
            </a:r>
            <a:endParaRPr lang="hr-HR" dirty="0"/>
          </a:p>
        </p:txBody>
      </p:sp>
      <p:sp>
        <p:nvSpPr>
          <p:cNvPr id="20" name="Rectangle 19"/>
          <p:cNvSpPr/>
          <p:nvPr/>
        </p:nvSpPr>
        <p:spPr>
          <a:xfrm>
            <a:off x="500034" y="3500438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 smtClean="0"/>
              <a:t>https://www.youtube.com/watch?v=AInXi3ncZeU</a:t>
            </a:r>
            <a:endParaRPr lang="hr-HR" dirty="0"/>
          </a:p>
        </p:txBody>
      </p:sp>
      <p:sp>
        <p:nvSpPr>
          <p:cNvPr id="21" name="Rectangle 20"/>
          <p:cNvSpPr/>
          <p:nvPr/>
        </p:nvSpPr>
        <p:spPr>
          <a:xfrm>
            <a:off x="500034" y="4000504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 smtClean="0"/>
              <a:t>https://www.youtube.com/watch?v=oFRQrHorM8I</a:t>
            </a:r>
            <a:endParaRPr lang="hr-HR" dirty="0"/>
          </a:p>
        </p:txBody>
      </p:sp>
      <p:sp>
        <p:nvSpPr>
          <p:cNvPr id="22" name="Rectangle 21"/>
          <p:cNvSpPr/>
          <p:nvPr/>
        </p:nvSpPr>
        <p:spPr>
          <a:xfrm>
            <a:off x="500034" y="4500570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 smtClean="0"/>
              <a:t>https://www.youtube.com/watch?v=UADNFzLha1o</a:t>
            </a:r>
            <a:endParaRPr lang="hr-HR" dirty="0"/>
          </a:p>
        </p:txBody>
      </p:sp>
      <p:sp>
        <p:nvSpPr>
          <p:cNvPr id="23" name="Rectangle 22"/>
          <p:cNvSpPr/>
          <p:nvPr/>
        </p:nvSpPr>
        <p:spPr>
          <a:xfrm>
            <a:off x="500034" y="5000636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 smtClean="0"/>
              <a:t>https://www.youtube.com/watch?v=hdqQ2n6KJfs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l"/>
            <a:r>
              <a:rPr lang="hr-HR" sz="3600" b="1" dirty="0" smtClean="0">
                <a:solidFill>
                  <a:srgbClr val="002060"/>
                </a:solidFill>
              </a:rPr>
              <a:t>                                                                                        Postoje i “stručni forumi” !</a:t>
            </a:r>
            <a:r>
              <a:rPr lang="hr-HR" b="1" dirty="0" smtClean="0">
                <a:solidFill>
                  <a:srgbClr val="002060"/>
                </a:solidFill>
              </a:rPr>
              <a:t/>
            </a:r>
            <a:br>
              <a:rPr lang="hr-HR" b="1" dirty="0" smtClean="0">
                <a:solidFill>
                  <a:srgbClr val="002060"/>
                </a:solidFill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000" b="1" dirty="0" smtClean="0">
                <a:solidFill>
                  <a:srgbClr val="002060"/>
                </a:solidFill>
              </a:rPr>
              <a:t>Primjerice:      </a:t>
            </a:r>
            <a:r>
              <a:rPr lang="hr-HR" sz="2000" dirty="0" smtClean="0">
                <a:hlinkClick r:id="rId2"/>
              </a:rPr>
              <a:t>http://www.forum.hr/</a:t>
            </a:r>
            <a:r>
              <a:rPr lang="hr-HR" sz="2000" dirty="0" err="1" smtClean="0">
                <a:hlinkClick r:id="rId2"/>
              </a:rPr>
              <a:t>showthread.php</a:t>
            </a:r>
            <a:r>
              <a:rPr lang="hr-HR" sz="2000" dirty="0" smtClean="0">
                <a:hlinkClick r:id="rId2"/>
              </a:rPr>
              <a:t>?t=713127</a:t>
            </a:r>
            <a:endParaRPr lang="hr-HR" sz="2000" dirty="0" smtClean="0"/>
          </a:p>
          <a:p>
            <a:r>
              <a:rPr lang="hr-HR" sz="2000" b="1" dirty="0" smtClean="0">
                <a:solidFill>
                  <a:srgbClr val="002060"/>
                </a:solidFill>
              </a:rPr>
              <a:t>Barut pitanje?</a:t>
            </a:r>
            <a:r>
              <a:rPr lang="hr-HR" sz="200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hr-HR" sz="2000" dirty="0" smtClean="0">
                <a:solidFill>
                  <a:srgbClr val="002060"/>
                </a:solidFill>
              </a:rPr>
              <a:t>      pozdrav imam jedno pitanje?danas sam napravio crni barut 75%kno3 10%sumpor 15%</a:t>
            </a:r>
            <a:r>
              <a:rPr lang="hr-HR" sz="2000" dirty="0" err="1" smtClean="0">
                <a:solidFill>
                  <a:srgbClr val="002060"/>
                </a:solidFill>
              </a:rPr>
              <a:t>ugljen.to</a:t>
            </a:r>
            <a:r>
              <a:rPr lang="hr-HR" sz="2000" dirty="0" smtClean="0">
                <a:solidFill>
                  <a:srgbClr val="002060"/>
                </a:solidFill>
              </a:rPr>
              <a:t> sam sve drobio u onoj keramičkoj posudice nekih sat </a:t>
            </a:r>
            <a:r>
              <a:rPr lang="hr-HR" sz="2000" dirty="0" err="1" smtClean="0">
                <a:solidFill>
                  <a:srgbClr val="002060"/>
                </a:solidFill>
              </a:rPr>
              <a:t>vremena.barut</a:t>
            </a:r>
            <a:r>
              <a:rPr lang="hr-HR" sz="2000" dirty="0" smtClean="0">
                <a:solidFill>
                  <a:srgbClr val="002060"/>
                </a:solidFill>
              </a:rPr>
              <a:t> odlično gori nego kad stavim u petardu neće </a:t>
            </a:r>
            <a:r>
              <a:rPr lang="hr-HR" sz="2000" dirty="0" err="1" smtClean="0">
                <a:solidFill>
                  <a:srgbClr val="002060"/>
                </a:solidFill>
              </a:rPr>
              <a:t>puknut.i</a:t>
            </a:r>
            <a:r>
              <a:rPr lang="hr-HR" sz="2000" dirty="0" smtClean="0">
                <a:solidFill>
                  <a:srgbClr val="002060"/>
                </a:solidFill>
              </a:rPr>
              <a:t> sad mi je prijatelj rekao da taj crni barut nije za petarde nego za vatromete.</a:t>
            </a:r>
            <a:br>
              <a:rPr lang="hr-HR" sz="2000" dirty="0" smtClean="0">
                <a:solidFill>
                  <a:srgbClr val="002060"/>
                </a:solidFill>
              </a:rPr>
            </a:br>
            <a:r>
              <a:rPr lang="hr-HR" sz="2000" dirty="0" smtClean="0">
                <a:solidFill>
                  <a:srgbClr val="002060"/>
                </a:solidFill>
              </a:rPr>
              <a:t>ako napravim ovu smjesu dali bi pukla petarda onda</a:t>
            </a:r>
            <a:br>
              <a:rPr lang="hr-HR" sz="2000" dirty="0" smtClean="0">
                <a:solidFill>
                  <a:srgbClr val="002060"/>
                </a:solidFill>
              </a:rPr>
            </a:br>
            <a:r>
              <a:rPr lang="hr-HR" sz="2000" dirty="0" smtClean="0">
                <a:solidFill>
                  <a:srgbClr val="002060"/>
                </a:solidFill>
              </a:rPr>
              <a:t>KNO3 50%</a:t>
            </a:r>
            <a:br>
              <a:rPr lang="hr-HR" sz="2000" dirty="0" smtClean="0">
                <a:solidFill>
                  <a:srgbClr val="002060"/>
                </a:solidFill>
              </a:rPr>
            </a:br>
            <a:r>
              <a:rPr lang="hr-HR" sz="2000" dirty="0" smtClean="0">
                <a:solidFill>
                  <a:srgbClr val="002060"/>
                </a:solidFill>
              </a:rPr>
              <a:t>Aluminij u prahu 30%</a:t>
            </a:r>
            <a:br>
              <a:rPr lang="hr-HR" sz="2000" dirty="0" smtClean="0">
                <a:solidFill>
                  <a:srgbClr val="002060"/>
                </a:solidFill>
              </a:rPr>
            </a:br>
            <a:r>
              <a:rPr lang="hr-HR" sz="2000" dirty="0" smtClean="0">
                <a:solidFill>
                  <a:srgbClr val="002060"/>
                </a:solidFill>
              </a:rPr>
              <a:t>Sumpor 20%</a:t>
            </a:r>
          </a:p>
          <a:p>
            <a:pPr>
              <a:buNone/>
            </a:pPr>
            <a:endParaRPr lang="hr-HR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hr-HR" sz="2000" dirty="0" smtClean="0">
                <a:solidFill>
                  <a:srgbClr val="002060"/>
                </a:solidFill>
              </a:rPr>
              <a:t>      </a:t>
            </a:r>
            <a:r>
              <a:rPr lang="hr-HR" sz="2000" b="1" dirty="0" smtClean="0">
                <a:solidFill>
                  <a:srgbClr val="002060"/>
                </a:solidFill>
              </a:rPr>
              <a:t>Odgovor:</a:t>
            </a:r>
          </a:p>
          <a:p>
            <a:r>
              <a:rPr lang="hr-HR" sz="2000" dirty="0" smtClean="0">
                <a:solidFill>
                  <a:srgbClr val="002060"/>
                </a:solidFill>
              </a:rPr>
              <a:t>Barut mora biti dobro stisnut u cijevi od tvrdog kartona ili drugog materijala inače neće pucat nego će se ponašat kao raketa.</a:t>
            </a:r>
            <a:br>
              <a:rPr lang="hr-HR" sz="2000" dirty="0" smtClean="0">
                <a:solidFill>
                  <a:srgbClr val="002060"/>
                </a:solidFill>
              </a:rPr>
            </a:br>
            <a:r>
              <a:rPr lang="hr-HR" sz="2000" dirty="0" smtClean="0">
                <a:solidFill>
                  <a:srgbClr val="002060"/>
                </a:solidFill>
              </a:rPr>
              <a:t>Probaj napraviti ovaj mini top. </a:t>
            </a:r>
            <a:br>
              <a:rPr lang="hr-HR" sz="2000" dirty="0" smtClean="0">
                <a:solidFill>
                  <a:srgbClr val="002060"/>
                </a:solidFill>
              </a:rPr>
            </a:br>
            <a:r>
              <a:rPr lang="hr-HR" sz="2000" dirty="0" smtClean="0">
                <a:solidFill>
                  <a:srgbClr val="002060"/>
                </a:solidFill>
                <a:hlinkClick r:id="rId3"/>
              </a:rPr>
              <a:t>http://www.youtube.com/</a:t>
            </a:r>
            <a:r>
              <a:rPr lang="hr-HR" sz="2000" dirty="0" err="1" smtClean="0">
                <a:solidFill>
                  <a:srgbClr val="002060"/>
                </a:solidFill>
                <a:hlinkClick r:id="rId3"/>
              </a:rPr>
              <a:t>watch</a:t>
            </a:r>
            <a:r>
              <a:rPr lang="hr-HR" sz="2000" dirty="0" smtClean="0">
                <a:solidFill>
                  <a:srgbClr val="002060"/>
                </a:solidFill>
                <a:hlinkClick r:id="rId3"/>
              </a:rPr>
              <a:t>?v=</a:t>
            </a:r>
            <a:r>
              <a:rPr lang="hr-HR" sz="2000" dirty="0" err="1" smtClean="0">
                <a:solidFill>
                  <a:srgbClr val="002060"/>
                </a:solidFill>
                <a:hlinkClick r:id="rId3"/>
              </a:rPr>
              <a:t>zTvpxLbImOY</a:t>
            </a:r>
            <a:endParaRPr lang="hr-HR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hr-HR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V\Desktop\ljubimci_petarde_koba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V\Desktop\nadglasajmo-petarde-podrzite-zabranu-koristenja-pirotehnike-900x600-20140100-20140104064945-1ae9a592dd76f31765226eb08f3068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7" cy="5697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hr-HR" sz="11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hr-HR" b="1" dirty="0" smtClean="0">
                <a:solidFill>
                  <a:srgbClr val="002060"/>
                </a:solidFill>
              </a:rPr>
              <a:t> </a:t>
            </a:r>
            <a:r>
              <a:rPr lang="hr-HR" dirty="0" smtClean="0">
                <a:solidFill>
                  <a:srgbClr val="002060"/>
                </a:solidFill>
              </a:rPr>
              <a:t>Slunj, 31.12.2016. oko 23,55 sati, u dvorištu obiteljske kuće, </a:t>
            </a:r>
            <a:r>
              <a:rPr lang="hr-HR" b="1" dirty="0" smtClean="0">
                <a:solidFill>
                  <a:srgbClr val="002060"/>
                </a:solidFill>
              </a:rPr>
              <a:t>sedmogodišnjak je aktivirao petardu  II. razreda </a:t>
            </a:r>
            <a:r>
              <a:rPr lang="hr-HR" dirty="0" smtClean="0">
                <a:solidFill>
                  <a:srgbClr val="002060"/>
                </a:solidFill>
              </a:rPr>
              <a:t>koja mu je eksplodirala u ruci.</a:t>
            </a:r>
          </a:p>
          <a:p>
            <a:pPr algn="just">
              <a:buNone/>
            </a:pPr>
            <a:r>
              <a:rPr lang="hr-HR" dirty="0" smtClean="0">
                <a:solidFill>
                  <a:srgbClr val="002060"/>
                </a:solidFill>
              </a:rPr>
              <a:t>	Zadobio je tešku tjelesnu ozljedu lijeve šake (djelomična amputacija kažiprsta, oguljena koža na palcu i III. prstu).</a:t>
            </a:r>
          </a:p>
          <a:p>
            <a:pPr algn="just">
              <a:buNone/>
            </a:pPr>
            <a:endParaRPr lang="hr-HR" sz="15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hr-HR" b="1" dirty="0" smtClean="0">
                <a:solidFill>
                  <a:srgbClr val="002060"/>
                </a:solidFill>
              </a:rPr>
              <a:t>    Krim. istraživanjem je utvrđeno da su sedmo -godišnjak   i   njegov   desetogodišnji   brat   u nazočnosti  majke  u  dvorištu  obiteljske  kuće bacali  petarde  pri  čemu  je  sedmogodišnjaku petarda  eksplodirala  u  lijevoj ruci.</a:t>
            </a:r>
          </a:p>
          <a:p>
            <a:pPr algn="just">
              <a:buNone/>
            </a:pPr>
            <a:r>
              <a:rPr lang="hr-HR" b="1" dirty="0" smtClean="0">
                <a:solidFill>
                  <a:srgbClr val="002060"/>
                </a:solidFill>
              </a:rPr>
              <a:t>    U tijeku je utvrđivanje odgovornosti majke sedmogodišnjaka.</a:t>
            </a:r>
            <a:endParaRPr lang="hr-H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V\Desktop\FAH-Hc125722petardasto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72494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hr-HR" sz="9600" b="1" dirty="0" smtClean="0">
                <a:solidFill>
                  <a:srgbClr val="002060"/>
                </a:solidFill>
              </a:rPr>
              <a:t>PITANJA?</a:t>
            </a:r>
            <a:endParaRPr lang="hr-HR" sz="96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3240" y="6072206"/>
            <a:ext cx="28749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1200" dirty="0" smtClean="0">
                <a:solidFill>
                  <a:srgbClr val="002060"/>
                </a:solidFill>
              </a:rPr>
              <a:t>OŠ "Bukovac", Zagreb, 28. studenoga 2017.</a:t>
            </a:r>
            <a:endParaRPr lang="hr-HR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hr-HR" dirty="0" smtClean="0">
                <a:solidFill>
                  <a:srgbClr val="002060"/>
                </a:solidFill>
              </a:rPr>
              <a:t> </a:t>
            </a:r>
            <a:r>
              <a:rPr lang="hr-HR" dirty="0" err="1" smtClean="0">
                <a:solidFill>
                  <a:srgbClr val="002060"/>
                </a:solidFill>
              </a:rPr>
              <a:t>Sukošan</a:t>
            </a:r>
            <a:r>
              <a:rPr lang="hr-HR" dirty="0" smtClean="0">
                <a:solidFill>
                  <a:srgbClr val="002060"/>
                </a:solidFill>
              </a:rPr>
              <a:t>, 01.1.2017. oko 12,00 sati, 16-godišnjakinja je zajedno sa svojom mlađom braćom pronašla </a:t>
            </a:r>
            <a:r>
              <a:rPr lang="hr-HR" b="1" dirty="0" smtClean="0">
                <a:solidFill>
                  <a:srgbClr val="002060"/>
                </a:solidFill>
              </a:rPr>
              <a:t>odbačenu petardu </a:t>
            </a:r>
            <a:r>
              <a:rPr lang="hr-HR" dirty="0" smtClean="0">
                <a:solidFill>
                  <a:srgbClr val="002060"/>
                </a:solidFill>
              </a:rPr>
              <a:t>crvene boje “MEGA” koju je približila žeravici vatre koja se palila tijekom dočeka Nove Godine.</a:t>
            </a:r>
          </a:p>
          <a:p>
            <a:pPr>
              <a:buNone/>
            </a:pPr>
            <a:endParaRPr lang="hr-HR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hr-HR" dirty="0" smtClean="0">
                <a:solidFill>
                  <a:srgbClr val="002060"/>
                </a:solidFill>
              </a:rPr>
              <a:t>	Petarda je eksplodirala, pri čemu je djevojka zadobila tešku ozljedu palca, kažiprsta i srednjega prsta desne ruke.</a:t>
            </a:r>
          </a:p>
          <a:p>
            <a:pPr>
              <a:buFont typeface="Wingdings" pitchFamily="2" charset="2"/>
              <a:buChar char="q"/>
            </a:pPr>
            <a:endParaRPr lang="hr-H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rgbClr val="002060"/>
                </a:solidFill>
              </a:rPr>
              <a:t>	</a:t>
            </a:r>
          </a:p>
          <a:p>
            <a:pPr>
              <a:buFont typeface="Wingdings" pitchFamily="2" charset="2"/>
              <a:buChar char="q"/>
            </a:pPr>
            <a:endParaRPr lang="hr-HR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rgbClr val="002060"/>
                </a:solidFill>
              </a:rPr>
              <a:t>	</a:t>
            </a:r>
            <a:endParaRPr lang="hr-H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hr-HR" dirty="0" smtClean="0">
                <a:solidFill>
                  <a:srgbClr val="002060"/>
                </a:solidFill>
              </a:rPr>
              <a:t> Zadar, 01.1.2017. oko 12,20 sati, na ulici,  jedanaestogodišnjak je </a:t>
            </a:r>
            <a:r>
              <a:rPr lang="hr-HR" b="1" dirty="0" smtClean="0">
                <a:solidFill>
                  <a:srgbClr val="002060"/>
                </a:solidFill>
              </a:rPr>
              <a:t>pronašao odbačenu neaktiviranu petardu</a:t>
            </a:r>
            <a:r>
              <a:rPr lang="hr-HR" dirty="0" smtClean="0">
                <a:solidFill>
                  <a:srgbClr val="002060"/>
                </a:solidFill>
              </a:rPr>
              <a:t> zelene boje, koju je upalio na žeravici vatre (tijekom dočeka Nove Godine na tom se mjestu palila vatra), pri čemu je petarda eksplodirala u lijevoj ruci.</a:t>
            </a:r>
          </a:p>
          <a:p>
            <a:pPr algn="just">
              <a:buNone/>
            </a:pPr>
            <a:endParaRPr lang="hr-HR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hr-HR" dirty="0" smtClean="0">
                <a:solidFill>
                  <a:srgbClr val="002060"/>
                </a:solidFill>
              </a:rPr>
              <a:t>    Zadobio je tešku ozljedu prstiju lijeve ruke.</a:t>
            </a:r>
            <a:endParaRPr lang="hr-H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Zadar, 01.1.2017. oko 14,50 sati, na otvorenom prostoru, 22-godišnjak je 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vadio eksplozivne smjese iz raznih pirotehničkih sredstava u metalnu posudu, 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nakon čega je u posudu ubacio zapaljeni opušak cigarete.</a:t>
            </a:r>
          </a:p>
          <a:p>
            <a:pPr algn="just">
              <a:buNone/>
            </a:pPr>
            <a:endParaRPr lang="hr-H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Došlo je do paljenja eksplozivne smjese pri čemu je mladić zadobio opekline 2/B stupnja šake lijeve ruke. Zadržan je u bolnici na liječenju.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hr-HR" dirty="0" smtClean="0"/>
              <a:t> 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Križevci, 02.1.2017. oko 15,</a:t>
            </a:r>
            <a:r>
              <a:rPr lang="hr-HR" dirty="0" err="1" smtClean="0">
                <a:solidFill>
                  <a:schemeClr val="accent6">
                    <a:lumMod val="50000"/>
                  </a:schemeClr>
                </a:solidFill>
              </a:rPr>
              <a:t>15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sati, dvadesetogodišnjak je iz petarde istresao eksplozivnu smjesu u metalnu cijev zatvorenu s jedne strane.</a:t>
            </a:r>
          </a:p>
          <a:p>
            <a:pPr algn="just">
              <a:buNone/>
            </a:pP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Prilikom sabijanja smjese metalnom šipkom došlo je do eksplozije pri čemu je dvadesetogodišnjak zadobio tešku tjelesnu ozljedu (djelomična amputacija palca lijeve ruke).</a:t>
            </a:r>
          </a:p>
          <a:p>
            <a:pPr algn="just">
              <a:buNone/>
            </a:pP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Obzirom da nije došlo do dovođenja u opasnost drugih osoba, u dogovoru s ODO protiv dvadesetogodišnjaka nije podnesena prijava.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Custom 4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1624</Words>
  <Application>Microsoft Office PowerPoint</Application>
  <PresentationFormat>Prikaz na zaslonu (4:3)</PresentationFormat>
  <Paragraphs>156</Paragraphs>
  <Slides>51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51</vt:i4>
      </vt:variant>
    </vt:vector>
  </HeadingPairs>
  <TitlesOfParts>
    <vt:vector size="53" baseType="lpstr">
      <vt:lpstr>Office tema</vt:lpstr>
      <vt:lpstr>Document</vt:lpstr>
      <vt:lpstr>SADRŽAJ: </vt:lpstr>
      <vt:lpstr> STATISTIČKI POKAZATELJI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                                                                                          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OSNOVNA PRAVILA ZA SIGURNO RUKOVANJE                                                      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SAVJETI ZA RODITELJE</vt:lpstr>
      <vt:lpstr>PowerPointova prezentacija</vt:lpstr>
      <vt:lpstr>PowerPointova prezentacija</vt:lpstr>
      <vt:lpstr>PowerPointova prezentacija</vt:lpstr>
      <vt:lpstr>PowerPointova prezentacija</vt:lpstr>
      <vt:lpstr>                                                                                        Postoje i “stručni forumi” ! 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PETARDE</dc:title>
  <dc:creator>V</dc:creator>
  <cp:lastModifiedBy>ZBORNICA2</cp:lastModifiedBy>
  <cp:revision>279</cp:revision>
  <dcterms:created xsi:type="dcterms:W3CDTF">2017-11-13T18:37:57Z</dcterms:created>
  <dcterms:modified xsi:type="dcterms:W3CDTF">2017-12-14T10:10:28Z</dcterms:modified>
</cp:coreProperties>
</file>