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68" r:id="rId13"/>
    <p:sldId id="267"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07" d="100"/>
          <a:sy n="107" d="100"/>
        </p:scale>
        <p:origin x="-84"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27E9831-82EC-470D-8358-69B4216FA0E7}" type="datetimeFigureOut">
              <a:rPr lang="en-GB" smtClean="0"/>
              <a:t>06/12/2018</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431C959-CE60-4712-AB76-5DAEDA1764D4}" type="slidenum">
              <a:rPr lang="en-GB" smtClean="0"/>
              <a:t>‹#›</a:t>
            </a:fld>
            <a:endParaRPr lang="en-GB"/>
          </a:p>
        </p:txBody>
      </p:sp>
    </p:spTree>
    <p:extLst>
      <p:ext uri="{BB962C8B-B14F-4D97-AF65-F5344CB8AC3E}">
        <p14:creationId xmlns:p14="http://schemas.microsoft.com/office/powerpoint/2010/main" val="8399358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F431C959-CE60-4712-AB76-5DAEDA1764D4}" type="slidenum">
              <a:rPr lang="en-GB" smtClean="0"/>
              <a:t>2</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C802869C-3EA2-4BF7-BEB7-D807DC0D2E1C}" type="datetimeFigureOut">
              <a:rPr lang="en-GB" smtClean="0"/>
              <a:t>06/12/2018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8B8E33F-C6EB-42D5-B32F-D7D800708CFA}" type="slidenum">
              <a:rPr lang="en-GB" smtClean="0"/>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802869C-3EA2-4BF7-BEB7-D807DC0D2E1C}" type="datetimeFigureOut">
              <a:rPr lang="en-GB" smtClean="0"/>
              <a:t>06/12/2018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8B8E33F-C6EB-42D5-B32F-D7D800708CFA}"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802869C-3EA2-4BF7-BEB7-D807DC0D2E1C}" type="datetimeFigureOut">
              <a:rPr lang="en-GB" smtClean="0"/>
              <a:t>06/12/2018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8B8E33F-C6EB-42D5-B32F-D7D800708CFA}" type="slidenum">
              <a:rPr lang="en-GB" smtClean="0"/>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802869C-3EA2-4BF7-BEB7-D807DC0D2E1C}" type="datetimeFigureOut">
              <a:rPr lang="en-GB" smtClean="0"/>
              <a:t>06/12/2018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8B8E33F-C6EB-42D5-B32F-D7D800708CFA}" type="slidenum">
              <a:rPr lang="en-GB" smtClean="0"/>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802869C-3EA2-4BF7-BEB7-D807DC0D2E1C}" type="datetimeFigureOut">
              <a:rPr lang="en-GB" smtClean="0"/>
              <a:t>06/12/2018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8B8E33F-C6EB-42D5-B32F-D7D800708CFA}" type="slidenum">
              <a:rPr lang="en-GB" smtClean="0"/>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C802869C-3EA2-4BF7-BEB7-D807DC0D2E1C}" type="datetimeFigureOut">
              <a:rPr lang="en-GB" smtClean="0"/>
              <a:t>06/12/2018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8B8E33F-C6EB-42D5-B32F-D7D800708CFA}" type="slidenum">
              <a:rPr lang="en-GB" smtClean="0"/>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C802869C-3EA2-4BF7-BEB7-D807DC0D2E1C}" type="datetimeFigureOut">
              <a:rPr lang="en-GB" smtClean="0"/>
              <a:t>06/12/2018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8B8E33F-C6EB-42D5-B32F-D7D800708CFA}" type="slidenum">
              <a:rPr lang="en-GB" smtClean="0"/>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C802869C-3EA2-4BF7-BEB7-D807DC0D2E1C}" type="datetimeFigureOut">
              <a:rPr lang="en-GB" smtClean="0"/>
              <a:t>06/12/2018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8B8E33F-C6EB-42D5-B32F-D7D800708CFA}" type="slidenum">
              <a:rPr lang="en-GB" smtClean="0"/>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02869C-3EA2-4BF7-BEB7-D807DC0D2E1C}" type="datetimeFigureOut">
              <a:rPr lang="en-GB" smtClean="0"/>
              <a:t>06/12/2018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8B8E33F-C6EB-42D5-B32F-D7D800708CFA}"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802869C-3EA2-4BF7-BEB7-D807DC0D2E1C}" type="datetimeFigureOut">
              <a:rPr lang="en-GB" smtClean="0"/>
              <a:t>06/12/2018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8B8E33F-C6EB-42D5-B32F-D7D800708CFA}" type="slidenum">
              <a:rPr lang="en-GB" smtClean="0"/>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802869C-3EA2-4BF7-BEB7-D807DC0D2E1C}" type="datetimeFigureOut">
              <a:rPr lang="en-GB" smtClean="0"/>
              <a:t>06/12/2018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8B8E33F-C6EB-42D5-B32F-D7D800708CFA}" type="slidenum">
              <a:rPr lang="en-GB" smtClean="0"/>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02869C-3EA2-4BF7-BEB7-D807DC0D2E1C}" type="datetimeFigureOut">
              <a:rPr lang="en-GB" smtClean="0"/>
              <a:t>06/12/2018</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B8E33F-C6EB-42D5-B32F-D7D800708CFA}" type="slidenum">
              <a:rPr lang="en-GB" smtClean="0"/>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7000" r="-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99592" y="404664"/>
            <a:ext cx="7772400" cy="1470025"/>
          </a:xfrm>
        </p:spPr>
        <p:txBody>
          <a:bodyPr>
            <a:normAutofit fontScale="90000"/>
          </a:bodyPr>
          <a:lstStyle/>
          <a:p>
            <a:r>
              <a:rPr lang="hr-HR" sz="6000" dirty="0">
                <a:latin typeface="Adobe Garamond Pro Bold" pitchFamily="18" charset="0"/>
                <a:ea typeface="Adobe Gothic Std B" pitchFamily="34" charset="-128"/>
              </a:rPr>
              <a:t>THE CITY OF ZAGREB</a:t>
            </a:r>
            <a:endParaRPr lang="en-GB" sz="6000" dirty="0">
              <a:latin typeface="Adobe Garamond Pro Bold" pitchFamily="18" charset="0"/>
              <a:ea typeface="Adobe Gothic Std B" pitchFamily="34" charset="-128"/>
            </a:endParaRPr>
          </a:p>
        </p:txBody>
      </p:sp>
      <p:sp>
        <p:nvSpPr>
          <p:cNvPr id="3" name="Subtitle 2"/>
          <p:cNvSpPr>
            <a:spLocks noGrp="1"/>
          </p:cNvSpPr>
          <p:nvPr>
            <p:ph type="subTitle" idx="1"/>
          </p:nvPr>
        </p:nvSpPr>
        <p:spPr>
          <a:xfrm>
            <a:off x="1259632" y="1844824"/>
            <a:ext cx="6400800" cy="1752600"/>
          </a:xfrm>
        </p:spPr>
        <p:txBody>
          <a:bodyPr>
            <a:normAutofit/>
          </a:bodyPr>
          <a:lstStyle/>
          <a:p>
            <a:r>
              <a:rPr lang="hr-HR" sz="2000" dirty="0">
                <a:solidFill>
                  <a:schemeClr val="tx1"/>
                </a:solidFill>
              </a:rPr>
              <a:t>Made by: Patricia &amp; Lucija</a:t>
            </a:r>
            <a:endParaRPr lang="en-GB" sz="2000" dirty="0">
              <a:solidFill>
                <a:schemeClr val="tx1"/>
              </a:solidFill>
            </a:endParaRPr>
          </a:p>
        </p:txBody>
      </p:sp>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1000" r="-1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11560" y="116632"/>
            <a:ext cx="8229600" cy="1143000"/>
          </a:xfrm>
        </p:spPr>
        <p:txBody>
          <a:bodyPr>
            <a:normAutofit/>
          </a:bodyPr>
          <a:lstStyle/>
          <a:p>
            <a:r>
              <a:rPr lang="hr-HR" dirty="0"/>
              <a:t>Croatian national theatre</a:t>
            </a:r>
            <a:endParaRPr lang="en-GB" dirty="0"/>
          </a:p>
        </p:txBody>
      </p:sp>
      <p:sp>
        <p:nvSpPr>
          <p:cNvPr id="3" name="Content Placeholder 2"/>
          <p:cNvSpPr>
            <a:spLocks noGrp="1"/>
          </p:cNvSpPr>
          <p:nvPr>
            <p:ph idx="1"/>
          </p:nvPr>
        </p:nvSpPr>
        <p:spPr>
          <a:xfrm>
            <a:off x="539552" y="1988840"/>
            <a:ext cx="8229600" cy="3888432"/>
          </a:xfrm>
        </p:spPr>
        <p:txBody>
          <a:bodyPr>
            <a:normAutofit/>
          </a:bodyPr>
          <a:lstStyle/>
          <a:p>
            <a:r>
              <a:rPr lang="en-GB" sz="2800" dirty="0">
                <a:solidFill>
                  <a:schemeClr val="bg1"/>
                </a:solidFill>
              </a:rPr>
              <a:t>The Croatian National Theatre in Zagreb (Croatian: </a:t>
            </a:r>
            <a:r>
              <a:rPr lang="en-GB" sz="2800" i="1" dirty="0" err="1">
                <a:solidFill>
                  <a:schemeClr val="bg1"/>
                </a:solidFill>
              </a:rPr>
              <a:t>Hrvatsko</a:t>
            </a:r>
            <a:r>
              <a:rPr lang="en-GB" sz="2800" i="1" dirty="0">
                <a:solidFill>
                  <a:schemeClr val="bg1"/>
                </a:solidFill>
              </a:rPr>
              <a:t> </a:t>
            </a:r>
            <a:r>
              <a:rPr lang="en-GB" sz="2800" i="1" dirty="0" err="1">
                <a:solidFill>
                  <a:schemeClr val="bg1"/>
                </a:solidFill>
              </a:rPr>
              <a:t>narodno</a:t>
            </a:r>
            <a:r>
              <a:rPr lang="en-GB" sz="2800" i="1" dirty="0">
                <a:solidFill>
                  <a:schemeClr val="bg1"/>
                </a:solidFill>
              </a:rPr>
              <a:t> </a:t>
            </a:r>
            <a:r>
              <a:rPr lang="en-GB" sz="2800" i="1" dirty="0" err="1">
                <a:solidFill>
                  <a:schemeClr val="bg1"/>
                </a:solidFill>
              </a:rPr>
              <a:t>kazalište</a:t>
            </a:r>
            <a:r>
              <a:rPr lang="en-GB" sz="2800" i="1" dirty="0">
                <a:solidFill>
                  <a:schemeClr val="bg1"/>
                </a:solidFill>
              </a:rPr>
              <a:t> u </a:t>
            </a:r>
            <a:r>
              <a:rPr lang="en-GB" sz="2800" i="1" dirty="0" err="1">
                <a:solidFill>
                  <a:schemeClr val="bg1"/>
                </a:solidFill>
              </a:rPr>
              <a:t>Zagrebu</a:t>
            </a:r>
            <a:r>
              <a:rPr lang="en-GB" sz="2800" dirty="0">
                <a:solidFill>
                  <a:schemeClr val="bg1"/>
                </a:solidFill>
              </a:rPr>
              <a:t>), commonly referred to as HNK Zagreb, is a theatre, opera and ballet house located in Zagreb.</a:t>
            </a:r>
            <a:endParaRPr lang="hr-HR" sz="2800" baseline="30000" dirty="0">
              <a:solidFill>
                <a:schemeClr val="bg1"/>
              </a:solidFill>
            </a:endParaRPr>
          </a:p>
          <a:p>
            <a:r>
              <a:rPr lang="en-GB" sz="2800" dirty="0">
                <a:solidFill>
                  <a:schemeClr val="bg1"/>
                </a:solidFill>
              </a:rPr>
              <a:t>At the entrance of the theatre is located the wall fountain </a:t>
            </a:r>
            <a:r>
              <a:rPr lang="en-GB" sz="2800" i="1" dirty="0">
                <a:solidFill>
                  <a:schemeClr val="bg1"/>
                </a:solidFill>
              </a:rPr>
              <a:t>The Source of Life</a:t>
            </a:r>
            <a:r>
              <a:rPr lang="en-GB" sz="2800" dirty="0">
                <a:solidFill>
                  <a:schemeClr val="bg1"/>
                </a:solidFill>
              </a:rPr>
              <a:t> (</a:t>
            </a:r>
            <a:r>
              <a:rPr lang="en-GB" sz="2800" i="1" dirty="0" err="1">
                <a:solidFill>
                  <a:schemeClr val="bg1"/>
                </a:solidFill>
              </a:rPr>
              <a:t>Zdenac</a:t>
            </a:r>
            <a:r>
              <a:rPr lang="en-GB" sz="2800" i="1" dirty="0">
                <a:solidFill>
                  <a:schemeClr val="bg1"/>
                </a:solidFill>
              </a:rPr>
              <a:t> </a:t>
            </a:r>
            <a:r>
              <a:rPr lang="en-GB" sz="2800" i="1" dirty="0" err="1">
                <a:solidFill>
                  <a:schemeClr val="bg1"/>
                </a:solidFill>
              </a:rPr>
              <a:t>života</a:t>
            </a:r>
            <a:r>
              <a:rPr lang="en-GB" sz="2800" dirty="0">
                <a:solidFill>
                  <a:schemeClr val="bg1"/>
                </a:solidFill>
              </a:rPr>
              <a:t>), designed by Croatian artist and sculptor Ivan </a:t>
            </a:r>
            <a:r>
              <a:rPr lang="en-GB" sz="2800" dirty="0" err="1">
                <a:solidFill>
                  <a:schemeClr val="bg1"/>
                </a:solidFill>
              </a:rPr>
              <a:t>Meštrović</a:t>
            </a:r>
            <a:r>
              <a:rPr lang="en-GB" sz="2800" dirty="0">
                <a:solidFill>
                  <a:schemeClr val="bg1"/>
                </a:solidFill>
              </a:rPr>
              <a:t> in 1905.</a:t>
            </a:r>
          </a:p>
        </p:txBody>
      </p:sp>
    </p:spTree>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1000" r="-1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a:t>Botanical garden</a:t>
            </a:r>
            <a:endParaRPr lang="en-GB" dirty="0"/>
          </a:p>
        </p:txBody>
      </p:sp>
      <p:sp>
        <p:nvSpPr>
          <p:cNvPr id="3" name="Content Placeholder 2"/>
          <p:cNvSpPr>
            <a:spLocks noGrp="1"/>
          </p:cNvSpPr>
          <p:nvPr>
            <p:ph idx="1"/>
          </p:nvPr>
        </p:nvSpPr>
        <p:spPr/>
        <p:txBody>
          <a:bodyPr>
            <a:normAutofit fontScale="92500" lnSpcReduction="20000"/>
          </a:bodyPr>
          <a:lstStyle/>
          <a:p>
            <a:r>
              <a:rPr lang="en-GB" dirty="0">
                <a:solidFill>
                  <a:srgbClr val="C00000"/>
                </a:solidFill>
              </a:rPr>
              <a:t>The </a:t>
            </a:r>
            <a:r>
              <a:rPr lang="en-GB" b="1" dirty="0">
                <a:solidFill>
                  <a:srgbClr val="C00000"/>
                </a:solidFill>
              </a:rPr>
              <a:t>Zagreb Botanical Garden</a:t>
            </a:r>
            <a:r>
              <a:rPr lang="en-GB" dirty="0">
                <a:solidFill>
                  <a:srgbClr val="C00000"/>
                </a:solidFill>
              </a:rPr>
              <a:t> (Croatian: </a:t>
            </a:r>
            <a:r>
              <a:rPr lang="en-GB" i="1" dirty="0" err="1">
                <a:solidFill>
                  <a:srgbClr val="C00000"/>
                </a:solidFill>
              </a:rPr>
              <a:t>Botanički</a:t>
            </a:r>
            <a:r>
              <a:rPr lang="en-GB" i="1" dirty="0">
                <a:solidFill>
                  <a:srgbClr val="C00000"/>
                </a:solidFill>
              </a:rPr>
              <a:t> </a:t>
            </a:r>
            <a:r>
              <a:rPr lang="en-GB" i="1" dirty="0" err="1">
                <a:solidFill>
                  <a:srgbClr val="C00000"/>
                </a:solidFill>
              </a:rPr>
              <a:t>vrt</a:t>
            </a:r>
            <a:r>
              <a:rPr lang="en-GB" i="1" dirty="0">
                <a:solidFill>
                  <a:srgbClr val="C00000"/>
                </a:solidFill>
              </a:rPr>
              <a:t> u </a:t>
            </a:r>
            <a:r>
              <a:rPr lang="en-GB" i="1" dirty="0" err="1">
                <a:solidFill>
                  <a:srgbClr val="C00000"/>
                </a:solidFill>
              </a:rPr>
              <a:t>Zagrebu</a:t>
            </a:r>
            <a:r>
              <a:rPr lang="en-GB" dirty="0">
                <a:solidFill>
                  <a:srgbClr val="C00000"/>
                </a:solidFill>
              </a:rPr>
              <a:t>) is a botanical garden located in downtown Zagreb, Croatia. Founded in 1889 by </a:t>
            </a:r>
            <a:r>
              <a:rPr lang="en-GB" dirty="0" err="1">
                <a:solidFill>
                  <a:srgbClr val="C00000"/>
                </a:solidFill>
              </a:rPr>
              <a:t>Antun</a:t>
            </a:r>
            <a:r>
              <a:rPr lang="en-GB" dirty="0">
                <a:solidFill>
                  <a:srgbClr val="C00000"/>
                </a:solidFill>
              </a:rPr>
              <a:t> Heinz, Professor of the University of Zagreb, and opened to public in 1891, it is part of the Faculty of Science. Covering an area of 5 hectares, the garden is situated at an altitude of 120 metres (390 ft) above sea level It is home to over 10,000 plant species from around the world, including 1,800 exotic ones. It has large ponds for aquatic plants. Some of </a:t>
            </a:r>
            <a:r>
              <a:rPr lang="en-GB" dirty="0" err="1">
                <a:solidFill>
                  <a:srgbClr val="C00000"/>
                </a:solidFill>
              </a:rPr>
              <a:t>Slava</a:t>
            </a:r>
            <a:r>
              <a:rPr lang="en-GB" dirty="0">
                <a:solidFill>
                  <a:srgbClr val="C00000"/>
                </a:solidFill>
              </a:rPr>
              <a:t> </a:t>
            </a:r>
            <a:r>
              <a:rPr lang="en-GB" dirty="0" err="1">
                <a:solidFill>
                  <a:srgbClr val="C00000"/>
                </a:solidFill>
              </a:rPr>
              <a:t>Raškaj's</a:t>
            </a:r>
            <a:r>
              <a:rPr lang="en-GB" dirty="0">
                <a:solidFill>
                  <a:srgbClr val="C00000"/>
                </a:solidFill>
              </a:rPr>
              <a:t> most notable works were painted by the garden ponds.</a:t>
            </a:r>
          </a:p>
        </p:txBody>
      </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3250">
        <p15:prstTrans prst="origami"/>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xmlns="" id="{006D10C2-0859-4DEE-B79E-3F97353ED27D}"/>
              </a:ext>
            </a:extLst>
          </p:cNvPr>
          <p:cNvSpPr>
            <a:spLocks noGrp="1"/>
          </p:cNvSpPr>
          <p:nvPr>
            <p:ph type="title"/>
          </p:nvPr>
        </p:nvSpPr>
        <p:spPr>
          <a:xfrm>
            <a:off x="3901965" y="4665605"/>
            <a:ext cx="4979105" cy="1292433"/>
          </a:xfrm>
        </p:spPr>
        <p:txBody>
          <a:bodyPr vert="horz" lIns="91440" tIns="45720" rIns="91440" bIns="45720" rtlCol="0" anchor="ctr">
            <a:normAutofit/>
          </a:bodyPr>
          <a:lstStyle/>
          <a:p>
            <a:pPr algn="l">
              <a:lnSpc>
                <a:spcPct val="90000"/>
              </a:lnSpc>
            </a:pPr>
            <a:r>
              <a:rPr lang="en-US" sz="4200" kern="1200">
                <a:solidFill>
                  <a:schemeClr val="tx1"/>
                </a:solidFill>
                <a:latin typeface="+mj-lt"/>
                <a:ea typeface="+mj-ea"/>
                <a:cs typeface="+mj-cs"/>
              </a:rPr>
              <a:t>Advent in Zagreb</a:t>
            </a:r>
          </a:p>
        </p:txBody>
      </p:sp>
      <p:pic>
        <p:nvPicPr>
          <p:cNvPr id="5" name="Rezervirano mjesto sadržaja 4">
            <a:extLst>
              <a:ext uri="{FF2B5EF4-FFF2-40B4-BE49-F238E27FC236}">
                <a16:creationId xmlns:a16="http://schemas.microsoft.com/office/drawing/2014/main" xmlns="" id="{15CF91D7-7757-44D3-8C56-EFE07AF57AA6}"/>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29535" r="27926" b="1"/>
          <a:stretch/>
        </p:blipFill>
        <p:spPr>
          <a:xfrm>
            <a:off x="20" y="1"/>
            <a:ext cx="3636208" cy="4359438"/>
          </a:xfrm>
          <a:prstGeom prst="rect">
            <a:avLst/>
          </a:prstGeom>
        </p:spPr>
      </p:pic>
      <p:pic>
        <p:nvPicPr>
          <p:cNvPr id="7" name="Slika 6">
            <a:extLst>
              <a:ext uri="{FF2B5EF4-FFF2-40B4-BE49-F238E27FC236}">
                <a16:creationId xmlns:a16="http://schemas.microsoft.com/office/drawing/2014/main" xmlns="" id="{C0B2CEC5-814C-4223-8FDF-2ABFCC4D40A1}"/>
              </a:ext>
            </a:extLst>
          </p:cNvPr>
          <p:cNvPicPr>
            <a:picLocks noChangeAspect="1"/>
          </p:cNvPicPr>
          <p:nvPr/>
        </p:nvPicPr>
        <p:blipFill rotWithShape="1">
          <a:blip r:embed="rId3">
            <a:extLst>
              <a:ext uri="{28A0092B-C50C-407E-A947-70E740481C1C}">
                <a14:useLocalDpi xmlns:a14="http://schemas.microsoft.com/office/drawing/2010/main" val="0"/>
              </a:ext>
            </a:extLst>
          </a:blip>
          <a:srcRect l="14854" r="15305" b="-1"/>
          <a:stretch/>
        </p:blipFill>
        <p:spPr>
          <a:xfrm>
            <a:off x="3729037" y="-1"/>
            <a:ext cx="5412677" cy="4359440"/>
          </a:xfrm>
          <a:prstGeom prst="rect">
            <a:avLst/>
          </a:prstGeom>
          <a:solidFill>
            <a:srgbClr val="FFFFFF">
              <a:shade val="85000"/>
            </a:srgbClr>
          </a:solidFill>
        </p:spPr>
      </p:pic>
      <p:pic>
        <p:nvPicPr>
          <p:cNvPr id="9" name="Slika 8">
            <a:extLst>
              <a:ext uri="{FF2B5EF4-FFF2-40B4-BE49-F238E27FC236}">
                <a16:creationId xmlns:a16="http://schemas.microsoft.com/office/drawing/2014/main" xmlns="" id="{31EC5A6C-52AD-48E4-A56E-D8BF029D5BC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5" b="1726"/>
          <a:stretch/>
        </p:blipFill>
        <p:spPr>
          <a:xfrm>
            <a:off x="20" y="4472610"/>
            <a:ext cx="3636208" cy="2385390"/>
          </a:xfrm>
          <a:prstGeom prst="rect">
            <a:avLst/>
          </a:prstGeom>
        </p:spPr>
      </p:pic>
    </p:spTree>
    <p:extLst>
      <p:ext uri="{BB962C8B-B14F-4D97-AF65-F5344CB8AC3E}">
        <p14:creationId xmlns:p14="http://schemas.microsoft.com/office/powerpoint/2010/main" val="408575909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37000" b="-19000"/>
          </a:stretch>
        </a:blip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cstate="prin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hr-HR" dirty="0">
                <a:latin typeface="Bookman Old Style" pitchFamily="18" charset="0"/>
              </a:rPr>
              <a:t>About Zagreb</a:t>
            </a:r>
            <a:endParaRPr lang="en-GB" dirty="0">
              <a:latin typeface="Bookman Old Style" pitchFamily="18" charset="0"/>
            </a:endParaRPr>
          </a:p>
        </p:txBody>
      </p:sp>
      <p:sp>
        <p:nvSpPr>
          <p:cNvPr id="3" name="Content Placeholder 2"/>
          <p:cNvSpPr>
            <a:spLocks noGrp="1"/>
          </p:cNvSpPr>
          <p:nvPr>
            <p:ph idx="1"/>
          </p:nvPr>
        </p:nvSpPr>
        <p:spPr/>
        <p:txBody>
          <a:bodyPr/>
          <a:lstStyle/>
          <a:p>
            <a:r>
              <a:rPr lang="hr-HR" dirty="0"/>
              <a:t>Zagreb is the capital city of Croatia</a:t>
            </a:r>
          </a:p>
          <a:p>
            <a:r>
              <a:rPr lang="hr-HR" dirty="0"/>
              <a:t>It has 801.349 citizens (2015.)</a:t>
            </a:r>
          </a:p>
          <a:p>
            <a:r>
              <a:rPr lang="hr-HR" dirty="0"/>
              <a:t>The surface of Zagreb is 641 km</a:t>
            </a:r>
            <a:r>
              <a:rPr lang="hr-HR" baseline="30000" dirty="0"/>
              <a:t>2</a:t>
            </a:r>
          </a:p>
          <a:p>
            <a:r>
              <a:rPr lang="hr-HR" dirty="0"/>
              <a:t>The mayor is Milan Bandić</a:t>
            </a:r>
          </a:p>
          <a:p>
            <a:endParaRPr lang="hr-HR" dirty="0"/>
          </a:p>
          <a:p>
            <a:endParaRPr lang="en-GB" dirty="0"/>
          </a:p>
        </p:txBody>
      </p:sp>
      <p:pic>
        <p:nvPicPr>
          <p:cNvPr id="4098" name="Picture 2" descr="Povezana slika"/>
          <p:cNvPicPr>
            <a:picLocks noChangeAspect="1" noChangeArrowheads="1"/>
          </p:cNvPicPr>
          <p:nvPr/>
        </p:nvPicPr>
        <p:blipFill>
          <a:blip r:embed="rId4" cstate="print"/>
          <a:srcRect/>
          <a:stretch>
            <a:fillRect/>
          </a:stretch>
        </p:blipFill>
        <p:spPr bwMode="auto">
          <a:xfrm>
            <a:off x="4572000" y="3960440"/>
            <a:ext cx="4066172" cy="270892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wedge">
                                      <p:cBhvr>
                                        <p:cTn id="7" dur="20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4351DFE5-F63D-4BE0-BDA9-E3EB88F01AA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66700" y="0"/>
            <a:ext cx="8610371"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xmlns="" id="{3AA16612-ACD2-4A16-8F2B-4514FD6BF28F}"/>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884419" y="826680"/>
            <a:ext cx="7375161" cy="1325563"/>
          </a:xfrm>
        </p:spPr>
        <p:txBody>
          <a:bodyPr>
            <a:normAutofit/>
          </a:bodyPr>
          <a:lstStyle/>
          <a:p>
            <a:r>
              <a:rPr lang="hr-HR" sz="3500">
                <a:solidFill>
                  <a:srgbClr val="FFFFFF"/>
                </a:solidFill>
              </a:rPr>
              <a:t>Places to visit in Zagreb</a:t>
            </a:r>
            <a:endParaRPr lang="en-GB" sz="3500">
              <a:solidFill>
                <a:srgbClr val="FFFFFF"/>
              </a:solidFill>
            </a:endParaRPr>
          </a:p>
        </p:txBody>
      </p:sp>
      <p:sp>
        <p:nvSpPr>
          <p:cNvPr id="3" name="Content Placeholder 2"/>
          <p:cNvSpPr>
            <a:spLocks noGrp="1"/>
          </p:cNvSpPr>
          <p:nvPr>
            <p:ph idx="1"/>
          </p:nvPr>
        </p:nvSpPr>
        <p:spPr>
          <a:xfrm>
            <a:off x="884419" y="2636912"/>
            <a:ext cx="7375161" cy="3394408"/>
          </a:xfrm>
        </p:spPr>
        <p:txBody>
          <a:bodyPr>
            <a:normAutofit fontScale="77500" lnSpcReduction="20000"/>
          </a:bodyPr>
          <a:lstStyle/>
          <a:p>
            <a:pPr>
              <a:buFont typeface="Wingdings" pitchFamily="2" charset="2"/>
              <a:buChar char="Ø"/>
            </a:pPr>
            <a:r>
              <a:rPr lang="hr-HR" sz="3300" dirty="0">
                <a:solidFill>
                  <a:srgbClr val="000000"/>
                </a:solidFill>
              </a:rPr>
              <a:t>Ban Jelačić </a:t>
            </a:r>
            <a:r>
              <a:rPr lang="hr-HR" sz="3300" dirty="0" err="1">
                <a:solidFill>
                  <a:srgbClr val="000000"/>
                </a:solidFill>
              </a:rPr>
              <a:t>square</a:t>
            </a:r>
            <a:endParaRPr lang="hr-HR" sz="3300" dirty="0">
              <a:solidFill>
                <a:srgbClr val="000000"/>
              </a:solidFill>
            </a:endParaRPr>
          </a:p>
          <a:p>
            <a:pPr>
              <a:buFont typeface="Wingdings" pitchFamily="2" charset="2"/>
              <a:buChar char="Ø"/>
            </a:pPr>
            <a:r>
              <a:rPr lang="hr-HR" sz="3300" dirty="0">
                <a:solidFill>
                  <a:srgbClr val="000000"/>
                </a:solidFill>
              </a:rPr>
              <a:t>Ilica </a:t>
            </a:r>
            <a:r>
              <a:rPr lang="hr-HR" sz="3300" dirty="0" err="1">
                <a:solidFill>
                  <a:srgbClr val="000000"/>
                </a:solidFill>
              </a:rPr>
              <a:t>street</a:t>
            </a:r>
            <a:endParaRPr lang="hr-HR" sz="3300" dirty="0">
              <a:solidFill>
                <a:srgbClr val="000000"/>
              </a:solidFill>
            </a:endParaRPr>
          </a:p>
          <a:p>
            <a:pPr>
              <a:buFont typeface="Wingdings" pitchFamily="2" charset="2"/>
              <a:buChar char="Ø"/>
            </a:pPr>
            <a:r>
              <a:rPr lang="hr-HR" sz="3300" dirty="0" err="1">
                <a:solidFill>
                  <a:srgbClr val="000000"/>
                </a:solidFill>
              </a:rPr>
              <a:t>Funicular</a:t>
            </a:r>
            <a:endParaRPr lang="hr-HR" sz="3300" dirty="0">
              <a:solidFill>
                <a:srgbClr val="000000"/>
              </a:solidFill>
            </a:endParaRPr>
          </a:p>
          <a:p>
            <a:pPr>
              <a:buFont typeface="Wingdings" pitchFamily="2" charset="2"/>
              <a:buChar char="Ø"/>
            </a:pPr>
            <a:r>
              <a:rPr lang="hr-HR" sz="3300" dirty="0" err="1">
                <a:solidFill>
                  <a:srgbClr val="000000"/>
                </a:solidFill>
              </a:rPr>
              <a:t>Cathedral</a:t>
            </a:r>
            <a:r>
              <a:rPr lang="hr-HR" sz="3300" dirty="0">
                <a:solidFill>
                  <a:srgbClr val="000000"/>
                </a:solidFill>
              </a:rPr>
              <a:t> </a:t>
            </a:r>
            <a:r>
              <a:rPr lang="hr-HR" sz="3300" dirty="0" err="1">
                <a:solidFill>
                  <a:srgbClr val="000000"/>
                </a:solidFill>
              </a:rPr>
              <a:t>of</a:t>
            </a:r>
            <a:r>
              <a:rPr lang="hr-HR" sz="3300" dirty="0">
                <a:solidFill>
                  <a:srgbClr val="000000"/>
                </a:solidFill>
              </a:rPr>
              <a:t> Zagreb </a:t>
            </a:r>
          </a:p>
          <a:p>
            <a:pPr>
              <a:buFont typeface="Wingdings" pitchFamily="2" charset="2"/>
              <a:buChar char="Ø"/>
            </a:pPr>
            <a:r>
              <a:rPr lang="hr-HR" sz="3300" dirty="0">
                <a:solidFill>
                  <a:srgbClr val="000000"/>
                </a:solidFill>
              </a:rPr>
              <a:t>Medvedgrad (nature park)</a:t>
            </a:r>
          </a:p>
          <a:p>
            <a:pPr>
              <a:buFont typeface="Wingdings" pitchFamily="2" charset="2"/>
              <a:buChar char="Ø"/>
            </a:pPr>
            <a:r>
              <a:rPr lang="hr-HR" sz="3300" dirty="0">
                <a:solidFill>
                  <a:srgbClr val="000000"/>
                </a:solidFill>
              </a:rPr>
              <a:t>HNK- Croatian </a:t>
            </a:r>
            <a:r>
              <a:rPr lang="hr-HR" sz="3300" dirty="0" err="1">
                <a:solidFill>
                  <a:srgbClr val="000000"/>
                </a:solidFill>
              </a:rPr>
              <a:t>national</a:t>
            </a:r>
            <a:r>
              <a:rPr lang="hr-HR" sz="3300" dirty="0">
                <a:solidFill>
                  <a:srgbClr val="000000"/>
                </a:solidFill>
              </a:rPr>
              <a:t> </a:t>
            </a:r>
            <a:r>
              <a:rPr lang="hr-HR" sz="3300" dirty="0" err="1">
                <a:solidFill>
                  <a:srgbClr val="000000"/>
                </a:solidFill>
              </a:rPr>
              <a:t>theatre</a:t>
            </a:r>
            <a:endParaRPr lang="hr-HR" sz="3300" dirty="0">
              <a:solidFill>
                <a:srgbClr val="000000"/>
              </a:solidFill>
            </a:endParaRPr>
          </a:p>
          <a:p>
            <a:pPr>
              <a:buFont typeface="Wingdings" pitchFamily="2" charset="2"/>
              <a:buChar char="Ø"/>
            </a:pPr>
            <a:r>
              <a:rPr lang="hr-HR" sz="3300" dirty="0">
                <a:solidFill>
                  <a:srgbClr val="000000"/>
                </a:solidFill>
              </a:rPr>
              <a:t> </a:t>
            </a:r>
            <a:r>
              <a:rPr lang="hr-HR" sz="3300" dirty="0" err="1">
                <a:solidFill>
                  <a:srgbClr val="000000"/>
                </a:solidFill>
              </a:rPr>
              <a:t>Botanical</a:t>
            </a:r>
            <a:r>
              <a:rPr lang="hr-HR" sz="3300" dirty="0">
                <a:solidFill>
                  <a:srgbClr val="000000"/>
                </a:solidFill>
              </a:rPr>
              <a:t> </a:t>
            </a:r>
            <a:r>
              <a:rPr lang="hr-HR" sz="3300" dirty="0" err="1">
                <a:solidFill>
                  <a:srgbClr val="000000"/>
                </a:solidFill>
              </a:rPr>
              <a:t>garden</a:t>
            </a:r>
            <a:endParaRPr lang="hr-HR" sz="3300" dirty="0">
              <a:solidFill>
                <a:srgbClr val="000000"/>
              </a:solidFill>
            </a:endParaRPr>
          </a:p>
          <a:p>
            <a:pPr>
              <a:buFont typeface="Wingdings" pitchFamily="2" charset="2"/>
              <a:buChar char="Ø"/>
            </a:pPr>
            <a:r>
              <a:rPr lang="hr-HR" sz="3300" dirty="0">
                <a:solidFill>
                  <a:srgbClr val="000000"/>
                </a:solidFill>
              </a:rPr>
              <a:t>  </a:t>
            </a:r>
            <a:r>
              <a:rPr lang="hr-HR" sz="3300" dirty="0" err="1">
                <a:solidFill>
                  <a:srgbClr val="000000"/>
                </a:solidFill>
              </a:rPr>
              <a:t>and</a:t>
            </a:r>
            <a:r>
              <a:rPr lang="hr-HR" sz="3300" dirty="0">
                <a:solidFill>
                  <a:srgbClr val="000000"/>
                </a:solidFill>
              </a:rPr>
              <a:t> </a:t>
            </a:r>
            <a:r>
              <a:rPr lang="hr-HR" sz="3300" dirty="0" err="1">
                <a:solidFill>
                  <a:srgbClr val="000000"/>
                </a:solidFill>
              </a:rPr>
              <a:t>many</a:t>
            </a:r>
            <a:r>
              <a:rPr lang="hr-HR" sz="3300" dirty="0">
                <a:solidFill>
                  <a:srgbClr val="000000"/>
                </a:solidFill>
              </a:rPr>
              <a:t> </a:t>
            </a:r>
            <a:r>
              <a:rPr lang="hr-HR" sz="3300" dirty="0" err="1">
                <a:solidFill>
                  <a:srgbClr val="000000"/>
                </a:solidFill>
              </a:rPr>
              <a:t>others</a:t>
            </a:r>
            <a:r>
              <a:rPr lang="hr-HR" sz="3300" dirty="0">
                <a:solidFill>
                  <a:srgbClr val="000000"/>
                </a:solidFill>
              </a:rPr>
              <a:t>…</a:t>
            </a:r>
          </a:p>
          <a:p>
            <a:endParaRPr lang="en-GB" sz="1700" dirty="0">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par>
                                <p:cTn id="11" presetID="31" presetClass="entr" presetSubtype="0"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4"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5"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6" dur="1000"/>
                                        <p:tgtEl>
                                          <p:spTgt spid="3">
                                            <p:txEl>
                                              <p:pRg st="1" end="1"/>
                                            </p:txEl>
                                          </p:spTgt>
                                        </p:tgtEl>
                                      </p:cBhvr>
                                    </p:animEffect>
                                  </p:childTnLst>
                                </p:cTn>
                              </p:par>
                              <p:par>
                                <p:cTn id="17" presetID="31" presetClass="entr" presetSubtype="0" fill="hold"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0"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1"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2" dur="1000"/>
                                        <p:tgtEl>
                                          <p:spTgt spid="3">
                                            <p:txEl>
                                              <p:pRg st="2" end="2"/>
                                            </p:txEl>
                                          </p:spTgt>
                                        </p:tgtEl>
                                      </p:cBhvr>
                                    </p:animEffect>
                                  </p:childTnLst>
                                </p:cTn>
                              </p:par>
                              <p:par>
                                <p:cTn id="23" presetID="31" presetClass="entr" presetSubtype="0" fill="hold" nodeType="with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p:cTn id="25"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6"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27"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28" dur="1000"/>
                                        <p:tgtEl>
                                          <p:spTgt spid="3">
                                            <p:txEl>
                                              <p:pRg st="3" end="3"/>
                                            </p:txEl>
                                          </p:spTgt>
                                        </p:tgtEl>
                                      </p:cBhvr>
                                    </p:animEffect>
                                  </p:childTnLst>
                                </p:cTn>
                              </p:par>
                              <p:par>
                                <p:cTn id="29" presetID="31" presetClass="entr" presetSubtype="0" fill="hold" nodeType="with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p:cTn id="31"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4" end="4"/>
                                            </p:txEl>
                                          </p:spTgt>
                                        </p:tgtEl>
                                      </p:cBhvr>
                                    </p:animEffect>
                                  </p:childTnLst>
                                </p:cTn>
                              </p:par>
                              <p:par>
                                <p:cTn id="35" presetID="31" presetClass="entr" presetSubtype="0" fill="hold" nodeType="with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p:cTn id="37"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8"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39"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40" dur="1000"/>
                                        <p:tgtEl>
                                          <p:spTgt spid="3">
                                            <p:txEl>
                                              <p:pRg st="5" end="5"/>
                                            </p:txEl>
                                          </p:spTgt>
                                        </p:tgtEl>
                                      </p:cBhvr>
                                    </p:animEffect>
                                  </p:childTnLst>
                                </p:cTn>
                              </p:par>
                              <p:par>
                                <p:cTn id="41" presetID="31" presetClass="entr" presetSubtype="0" fill="hold" nodeType="with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p:cTn id="43" dur="1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44" dur="1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45" dur="1000" fill="hold"/>
                                        <p:tgtEl>
                                          <p:spTgt spid="3">
                                            <p:txEl>
                                              <p:pRg st="6" end="6"/>
                                            </p:txEl>
                                          </p:spTgt>
                                        </p:tgtEl>
                                        <p:attrNameLst>
                                          <p:attrName>style.rotation</p:attrName>
                                        </p:attrNameLst>
                                      </p:cBhvr>
                                      <p:tavLst>
                                        <p:tav tm="0">
                                          <p:val>
                                            <p:fltVal val="90"/>
                                          </p:val>
                                        </p:tav>
                                        <p:tav tm="100000">
                                          <p:val>
                                            <p:fltVal val="0"/>
                                          </p:val>
                                        </p:tav>
                                      </p:tavLst>
                                    </p:anim>
                                    <p:animEffect transition="in" filter="fade">
                                      <p:cBhvr>
                                        <p:cTn id="46" dur="1000"/>
                                        <p:tgtEl>
                                          <p:spTgt spid="3">
                                            <p:txEl>
                                              <p:pRg st="6" end="6"/>
                                            </p:txEl>
                                          </p:spTgt>
                                        </p:tgtEl>
                                      </p:cBhvr>
                                    </p:animEffect>
                                  </p:childTnLst>
                                </p:cTn>
                              </p:par>
                              <p:par>
                                <p:cTn id="47" presetID="31" presetClass="entr" presetSubtype="0" fill="hold" nodeType="with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p:cTn id="49" dur="1000" fill="hold"/>
                                        <p:tgtEl>
                                          <p:spTgt spid="3">
                                            <p:txEl>
                                              <p:pRg st="7" end="7"/>
                                            </p:txEl>
                                          </p:spTgt>
                                        </p:tgtEl>
                                        <p:attrNameLst>
                                          <p:attrName>ppt_w</p:attrName>
                                        </p:attrNameLst>
                                      </p:cBhvr>
                                      <p:tavLst>
                                        <p:tav tm="0">
                                          <p:val>
                                            <p:fltVal val="0"/>
                                          </p:val>
                                        </p:tav>
                                        <p:tav tm="100000">
                                          <p:val>
                                            <p:strVal val="#ppt_w"/>
                                          </p:val>
                                        </p:tav>
                                      </p:tavLst>
                                    </p:anim>
                                    <p:anim calcmode="lin" valueType="num">
                                      <p:cBhvr>
                                        <p:cTn id="50" dur="1000" fill="hold"/>
                                        <p:tgtEl>
                                          <p:spTgt spid="3">
                                            <p:txEl>
                                              <p:pRg st="7" end="7"/>
                                            </p:txEl>
                                          </p:spTgt>
                                        </p:tgtEl>
                                        <p:attrNameLst>
                                          <p:attrName>ppt_h</p:attrName>
                                        </p:attrNameLst>
                                      </p:cBhvr>
                                      <p:tavLst>
                                        <p:tav tm="0">
                                          <p:val>
                                            <p:fltVal val="0"/>
                                          </p:val>
                                        </p:tav>
                                        <p:tav tm="100000">
                                          <p:val>
                                            <p:strVal val="#ppt_h"/>
                                          </p:val>
                                        </p:tav>
                                      </p:tavLst>
                                    </p:anim>
                                    <p:anim calcmode="lin" valueType="num">
                                      <p:cBhvr>
                                        <p:cTn id="51" dur="1000" fill="hold"/>
                                        <p:tgtEl>
                                          <p:spTgt spid="3">
                                            <p:txEl>
                                              <p:pRg st="7" end="7"/>
                                            </p:txEl>
                                          </p:spTgt>
                                        </p:tgtEl>
                                        <p:attrNameLst>
                                          <p:attrName>style.rotation</p:attrName>
                                        </p:attrNameLst>
                                      </p:cBhvr>
                                      <p:tavLst>
                                        <p:tav tm="0">
                                          <p:val>
                                            <p:fltVal val="90"/>
                                          </p:val>
                                        </p:tav>
                                        <p:tav tm="100000">
                                          <p:val>
                                            <p:fltVal val="0"/>
                                          </p:val>
                                        </p:tav>
                                      </p:tavLst>
                                    </p:anim>
                                    <p:animEffect transition="in" filter="fade">
                                      <p:cBhvr>
                                        <p:cTn id="52" dur="1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1000" r="-1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1143000"/>
          </a:xfrm>
        </p:spPr>
        <p:txBody>
          <a:bodyPr/>
          <a:lstStyle/>
          <a:p>
            <a:r>
              <a:rPr lang="hr-HR" dirty="0">
                <a:solidFill>
                  <a:schemeClr val="bg1"/>
                </a:solidFill>
              </a:rPr>
              <a:t>Ban Josip Jelačić square</a:t>
            </a:r>
            <a:endParaRPr lang="en-GB" dirty="0">
              <a:solidFill>
                <a:schemeClr val="bg1"/>
              </a:solidFill>
            </a:endParaRPr>
          </a:p>
        </p:txBody>
      </p:sp>
      <p:sp>
        <p:nvSpPr>
          <p:cNvPr id="3" name="Content Placeholder 2"/>
          <p:cNvSpPr>
            <a:spLocks noGrp="1"/>
          </p:cNvSpPr>
          <p:nvPr>
            <p:ph idx="1"/>
          </p:nvPr>
        </p:nvSpPr>
        <p:spPr/>
        <p:txBody>
          <a:bodyPr/>
          <a:lstStyle/>
          <a:p>
            <a:pPr>
              <a:buFont typeface="Wingdings" pitchFamily="2" charset="2"/>
              <a:buChar char="v"/>
            </a:pPr>
            <a:r>
              <a:rPr lang="hr-HR" dirty="0">
                <a:solidFill>
                  <a:schemeClr val="bg1"/>
                </a:solidFill>
              </a:rPr>
              <a:t> </a:t>
            </a:r>
            <a:endParaRPr lang="en-GB" dirty="0">
              <a:solidFill>
                <a:schemeClr val="bg1"/>
              </a:solidFill>
            </a:endParaRPr>
          </a:p>
        </p:txBody>
      </p:sp>
      <p:sp>
        <p:nvSpPr>
          <p:cNvPr id="4" name="Rectangle 3"/>
          <p:cNvSpPr/>
          <p:nvPr/>
        </p:nvSpPr>
        <p:spPr>
          <a:xfrm>
            <a:off x="899592" y="1556792"/>
            <a:ext cx="7272808" cy="4524315"/>
          </a:xfrm>
          <a:prstGeom prst="rect">
            <a:avLst/>
          </a:prstGeom>
        </p:spPr>
        <p:txBody>
          <a:bodyPr wrap="square">
            <a:spAutoFit/>
          </a:bodyPr>
          <a:lstStyle/>
          <a:p>
            <a:r>
              <a:rPr lang="en-GB" sz="2400" dirty="0">
                <a:solidFill>
                  <a:schemeClr val="bg1"/>
                </a:solidFill>
              </a:rPr>
              <a:t> is the central square of the city of Zagreb, Croatia, named after ban </a:t>
            </a:r>
            <a:r>
              <a:rPr lang="en-GB" sz="2400" dirty="0" err="1">
                <a:solidFill>
                  <a:schemeClr val="bg1"/>
                </a:solidFill>
              </a:rPr>
              <a:t>Josip</a:t>
            </a:r>
            <a:r>
              <a:rPr lang="en-GB" sz="2400" dirty="0">
                <a:solidFill>
                  <a:schemeClr val="bg1"/>
                </a:solidFill>
              </a:rPr>
              <a:t> </a:t>
            </a:r>
            <a:r>
              <a:rPr lang="en-GB" sz="2400" dirty="0" err="1">
                <a:solidFill>
                  <a:schemeClr val="bg1"/>
                </a:solidFill>
              </a:rPr>
              <a:t>Jelačić</a:t>
            </a:r>
            <a:r>
              <a:rPr lang="en-GB" sz="2400" dirty="0">
                <a:solidFill>
                  <a:schemeClr val="bg1"/>
                </a:solidFill>
              </a:rPr>
              <a:t>. The official name is </a:t>
            </a:r>
            <a:r>
              <a:rPr lang="en-GB" sz="2400" dirty="0" err="1">
                <a:solidFill>
                  <a:schemeClr val="bg1"/>
                </a:solidFill>
              </a:rPr>
              <a:t>Trg</a:t>
            </a:r>
            <a:r>
              <a:rPr lang="en-GB" sz="2400" dirty="0">
                <a:solidFill>
                  <a:schemeClr val="bg1"/>
                </a:solidFill>
              </a:rPr>
              <a:t> </a:t>
            </a:r>
            <a:r>
              <a:rPr lang="en-GB" sz="2400" dirty="0" err="1">
                <a:solidFill>
                  <a:schemeClr val="bg1"/>
                </a:solidFill>
              </a:rPr>
              <a:t>bana</a:t>
            </a:r>
            <a:r>
              <a:rPr lang="en-GB" sz="2400" dirty="0">
                <a:solidFill>
                  <a:schemeClr val="bg1"/>
                </a:solidFill>
              </a:rPr>
              <a:t> </a:t>
            </a:r>
            <a:r>
              <a:rPr lang="en-GB" sz="2400" dirty="0" err="1">
                <a:solidFill>
                  <a:schemeClr val="bg1"/>
                </a:solidFill>
              </a:rPr>
              <a:t>Jelačića</a:t>
            </a:r>
            <a:r>
              <a:rPr lang="en-GB" sz="2400" dirty="0">
                <a:solidFill>
                  <a:schemeClr val="bg1"/>
                </a:solidFill>
              </a:rPr>
              <a:t>. The square is colloquially called </a:t>
            </a:r>
            <a:r>
              <a:rPr lang="en-GB" sz="2400" i="1" dirty="0" err="1">
                <a:solidFill>
                  <a:schemeClr val="bg1"/>
                </a:solidFill>
              </a:rPr>
              <a:t>Jelačić</a:t>
            </a:r>
            <a:r>
              <a:rPr lang="en-GB" sz="2400" i="1" dirty="0">
                <a:solidFill>
                  <a:schemeClr val="bg1"/>
                </a:solidFill>
              </a:rPr>
              <a:t> </a:t>
            </a:r>
            <a:r>
              <a:rPr lang="en-GB" sz="2400" i="1" dirty="0" err="1">
                <a:solidFill>
                  <a:schemeClr val="bg1"/>
                </a:solidFill>
              </a:rPr>
              <a:t>plac</a:t>
            </a:r>
            <a:r>
              <a:rPr lang="en-GB" sz="2400" dirty="0">
                <a:solidFill>
                  <a:schemeClr val="bg1"/>
                </a:solidFill>
              </a:rPr>
              <a:t>.</a:t>
            </a:r>
          </a:p>
          <a:p>
            <a:r>
              <a:rPr lang="en-GB" sz="2400" dirty="0">
                <a:solidFill>
                  <a:schemeClr val="bg1"/>
                </a:solidFill>
              </a:rPr>
              <a:t>It is located below Zagreb's old city cores </a:t>
            </a:r>
            <a:r>
              <a:rPr lang="en-GB" sz="2400" dirty="0" err="1">
                <a:solidFill>
                  <a:schemeClr val="bg1"/>
                </a:solidFill>
              </a:rPr>
              <a:t>Gradec</a:t>
            </a:r>
            <a:r>
              <a:rPr lang="en-GB" sz="2400" dirty="0">
                <a:solidFill>
                  <a:schemeClr val="bg1"/>
                </a:solidFill>
              </a:rPr>
              <a:t> and </a:t>
            </a:r>
            <a:r>
              <a:rPr lang="en-GB" sz="2400" dirty="0" err="1">
                <a:solidFill>
                  <a:schemeClr val="bg1"/>
                </a:solidFill>
              </a:rPr>
              <a:t>Kaptol</a:t>
            </a:r>
            <a:r>
              <a:rPr lang="en-GB" sz="2400" dirty="0">
                <a:solidFill>
                  <a:schemeClr val="bg1"/>
                </a:solidFill>
              </a:rPr>
              <a:t> and directly south of the </a:t>
            </a:r>
            <a:r>
              <a:rPr lang="hr-HR" sz="2400" dirty="0">
                <a:solidFill>
                  <a:schemeClr val="bg1"/>
                </a:solidFill>
              </a:rPr>
              <a:t>Dolac</a:t>
            </a:r>
            <a:r>
              <a:rPr lang="en-GB" sz="2400" dirty="0">
                <a:solidFill>
                  <a:schemeClr val="bg1"/>
                </a:solidFill>
              </a:rPr>
              <a:t> Market on the intersection of </a:t>
            </a:r>
            <a:r>
              <a:rPr lang="en-GB" sz="2400" dirty="0" err="1">
                <a:solidFill>
                  <a:schemeClr val="bg1"/>
                </a:solidFill>
              </a:rPr>
              <a:t>Ilica</a:t>
            </a:r>
            <a:r>
              <a:rPr lang="en-GB" sz="2400" dirty="0">
                <a:solidFill>
                  <a:schemeClr val="bg1"/>
                </a:solidFill>
              </a:rPr>
              <a:t> from the west, </a:t>
            </a:r>
            <a:r>
              <a:rPr lang="en-GB" sz="2400" dirty="0" err="1">
                <a:solidFill>
                  <a:schemeClr val="bg1"/>
                </a:solidFill>
              </a:rPr>
              <a:t>Radićeva</a:t>
            </a:r>
            <a:r>
              <a:rPr lang="en-GB" sz="2400" dirty="0">
                <a:solidFill>
                  <a:schemeClr val="bg1"/>
                </a:solidFill>
              </a:rPr>
              <a:t> Street from the northwest, the small streets </a:t>
            </a:r>
            <a:r>
              <a:rPr lang="en-GB" sz="2400" dirty="0" err="1">
                <a:solidFill>
                  <a:schemeClr val="bg1"/>
                </a:solidFill>
              </a:rPr>
              <a:t>Splavnica</a:t>
            </a:r>
            <a:r>
              <a:rPr lang="en-GB" sz="2400" dirty="0">
                <a:solidFill>
                  <a:schemeClr val="bg1"/>
                </a:solidFill>
              </a:rPr>
              <a:t> and </a:t>
            </a:r>
            <a:r>
              <a:rPr lang="en-GB" sz="2400" dirty="0" err="1">
                <a:solidFill>
                  <a:schemeClr val="bg1"/>
                </a:solidFill>
              </a:rPr>
              <a:t>Harmica</a:t>
            </a:r>
            <a:r>
              <a:rPr lang="en-GB" sz="2400" dirty="0">
                <a:solidFill>
                  <a:schemeClr val="bg1"/>
                </a:solidFill>
              </a:rPr>
              <a:t> from the north, </a:t>
            </a:r>
            <a:r>
              <a:rPr lang="en-GB" sz="2400" dirty="0" err="1">
                <a:solidFill>
                  <a:schemeClr val="bg1"/>
                </a:solidFill>
              </a:rPr>
              <a:t>Bakačeva</a:t>
            </a:r>
            <a:r>
              <a:rPr lang="en-GB" sz="2400" dirty="0">
                <a:solidFill>
                  <a:schemeClr val="bg1"/>
                </a:solidFill>
              </a:rPr>
              <a:t> Street from the northeast, </a:t>
            </a:r>
            <a:r>
              <a:rPr lang="en-GB" sz="2400" dirty="0" err="1">
                <a:solidFill>
                  <a:schemeClr val="bg1"/>
                </a:solidFill>
              </a:rPr>
              <a:t>Jurišićeva</a:t>
            </a:r>
            <a:r>
              <a:rPr lang="en-GB" sz="2400" dirty="0">
                <a:solidFill>
                  <a:schemeClr val="bg1"/>
                </a:solidFill>
              </a:rPr>
              <a:t> Street from the east, </a:t>
            </a:r>
            <a:r>
              <a:rPr lang="en-GB" sz="2400" dirty="0" err="1">
                <a:solidFill>
                  <a:schemeClr val="bg1"/>
                </a:solidFill>
              </a:rPr>
              <a:t>Praška</a:t>
            </a:r>
            <a:r>
              <a:rPr lang="en-GB" sz="2400" dirty="0">
                <a:solidFill>
                  <a:schemeClr val="bg1"/>
                </a:solidFill>
              </a:rPr>
              <a:t> Street from the southeast and </a:t>
            </a:r>
            <a:r>
              <a:rPr lang="en-GB" sz="2400" dirty="0" err="1">
                <a:solidFill>
                  <a:schemeClr val="bg1"/>
                </a:solidFill>
              </a:rPr>
              <a:t>Gajeva</a:t>
            </a:r>
            <a:r>
              <a:rPr lang="en-GB" sz="2400" dirty="0">
                <a:solidFill>
                  <a:schemeClr val="bg1"/>
                </a:solidFill>
              </a:rPr>
              <a:t> Street from the southwest. </a:t>
            </a:r>
          </a:p>
        </p:txBody>
      </p:sp>
    </p:spTree>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44000" b="-4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9552" y="188640"/>
            <a:ext cx="8229600" cy="1143000"/>
          </a:xfrm>
        </p:spPr>
        <p:txBody>
          <a:bodyPr/>
          <a:lstStyle/>
          <a:p>
            <a:r>
              <a:rPr lang="hr-HR" dirty="0"/>
              <a:t>Ilica street</a:t>
            </a:r>
            <a:endParaRPr lang="en-GB" dirty="0"/>
          </a:p>
        </p:txBody>
      </p:sp>
      <p:sp>
        <p:nvSpPr>
          <p:cNvPr id="3" name="Content Placeholder 2"/>
          <p:cNvSpPr>
            <a:spLocks noGrp="1"/>
          </p:cNvSpPr>
          <p:nvPr>
            <p:ph idx="1"/>
          </p:nvPr>
        </p:nvSpPr>
        <p:spPr>
          <a:xfrm>
            <a:off x="611560" y="1484784"/>
            <a:ext cx="8229600" cy="4525963"/>
          </a:xfrm>
        </p:spPr>
        <p:txBody>
          <a:bodyPr/>
          <a:lstStyle/>
          <a:p>
            <a:r>
              <a:rPr lang="hr-HR" dirty="0">
                <a:solidFill>
                  <a:srgbClr val="FF0000"/>
                </a:solidFill>
              </a:rPr>
              <a:t>The longest street in Zagreb </a:t>
            </a:r>
          </a:p>
          <a:p>
            <a:r>
              <a:rPr lang="hr-HR" dirty="0">
                <a:solidFill>
                  <a:srgbClr val="FF0000"/>
                </a:solidFill>
              </a:rPr>
              <a:t>It starts at ban Jelačić square</a:t>
            </a:r>
          </a:p>
          <a:p>
            <a:r>
              <a:rPr lang="hr-HR" dirty="0">
                <a:solidFill>
                  <a:srgbClr val="FF0000"/>
                </a:solidFill>
              </a:rPr>
              <a:t>It is one of the main traffic streets in Zagreb</a:t>
            </a:r>
          </a:p>
          <a:p>
            <a:endParaRPr lang="hr-HR" dirty="0">
              <a:solidFill>
                <a:srgbClr val="FF0000"/>
              </a:solidFill>
            </a:endParaRPr>
          </a:p>
          <a:p>
            <a:endParaRPr lang="hr-HR" dirty="0"/>
          </a:p>
          <a:p>
            <a:endParaRPr lang="en-GB" dirty="0"/>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lum/>
          </a:blip>
          <a:srcRect/>
          <a:stretch>
            <a:fillRect l="-11000" r="-1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txBody>
          <a:bodyPr>
            <a:normAutofit fontScale="90000"/>
          </a:bodyPr>
          <a:lstStyle/>
          <a:p>
            <a:pPr algn="l"/>
            <a:r>
              <a:rPr lang="hr-HR" dirty="0"/>
              <a:t>         </a:t>
            </a:r>
            <a:r>
              <a:rPr lang="hr-HR" sz="4900" dirty="0"/>
              <a:t>Funicular</a:t>
            </a:r>
            <a:endParaRPr lang="en-GB" sz="4900" dirty="0"/>
          </a:p>
        </p:txBody>
      </p:sp>
      <p:sp>
        <p:nvSpPr>
          <p:cNvPr id="3" name="Content Placeholder 2"/>
          <p:cNvSpPr>
            <a:spLocks noGrp="1"/>
          </p:cNvSpPr>
          <p:nvPr>
            <p:ph idx="1"/>
          </p:nvPr>
        </p:nvSpPr>
        <p:spPr/>
        <p:txBody>
          <a:bodyPr>
            <a:normAutofit/>
          </a:bodyPr>
          <a:lstStyle/>
          <a:p>
            <a:r>
              <a:rPr lang="hr-HR" sz="2400" dirty="0">
                <a:solidFill>
                  <a:schemeClr val="bg1"/>
                </a:solidFill>
              </a:rPr>
              <a:t>The Zagreb funicular is a cable car connecting Zagreb upper and Lower Towns</a:t>
            </a:r>
          </a:p>
          <a:p>
            <a:r>
              <a:rPr lang="en-GB" sz="2400" dirty="0">
                <a:solidFill>
                  <a:schemeClr val="bg1"/>
                </a:solidFill>
              </a:rPr>
              <a:t>The funicular has two cars for 28 passengers each (16 seated and 12 standing places). It runs at a speed of 1.5 m/s (4.9 ft/s), requiring 64 seconds to cross the distance. Its rides are scheduled every 10 minutes every day from 6:30 to 24:00.</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44000" b="-4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a:t>Cathedral of Zagreb</a:t>
            </a:r>
            <a:endParaRPr lang="en-GB" dirty="0"/>
          </a:p>
        </p:txBody>
      </p:sp>
      <p:sp>
        <p:nvSpPr>
          <p:cNvPr id="3" name="Content Placeholder 2"/>
          <p:cNvSpPr>
            <a:spLocks noGrp="1"/>
          </p:cNvSpPr>
          <p:nvPr>
            <p:ph idx="1"/>
          </p:nvPr>
        </p:nvSpPr>
        <p:spPr/>
        <p:txBody>
          <a:bodyPr>
            <a:normAutofit/>
          </a:bodyPr>
          <a:lstStyle/>
          <a:p>
            <a:r>
              <a:rPr lang="en-GB" sz="2400" dirty="0"/>
              <a:t>The </a:t>
            </a:r>
            <a:r>
              <a:rPr lang="en-GB" sz="2400" b="1" dirty="0"/>
              <a:t>Zagreb Cathedral</a:t>
            </a:r>
            <a:r>
              <a:rPr lang="en-GB" sz="2400" dirty="0"/>
              <a:t> on </a:t>
            </a:r>
            <a:r>
              <a:rPr lang="en-GB" sz="2400" dirty="0" err="1"/>
              <a:t>Kaptol</a:t>
            </a:r>
            <a:r>
              <a:rPr lang="en-GB" sz="2400" dirty="0"/>
              <a:t> is a </a:t>
            </a:r>
            <a:r>
              <a:rPr lang="hr-HR" sz="2400" dirty="0"/>
              <a:t>Roman</a:t>
            </a:r>
            <a:r>
              <a:rPr lang="en-GB" sz="2400" dirty="0"/>
              <a:t> Catholic institution and not only the tallest building in </a:t>
            </a:r>
            <a:r>
              <a:rPr lang="en-GB" sz="2400" dirty="0" err="1"/>
              <a:t>Croati</a:t>
            </a:r>
            <a:r>
              <a:rPr lang="hr-HR" sz="2400" dirty="0"/>
              <a:t>a</a:t>
            </a:r>
            <a:r>
              <a:rPr lang="en-GB" sz="2400" dirty="0"/>
              <a:t> but also the most monumental sacral building in Gothic style southeast of the Alps</a:t>
            </a:r>
            <a:r>
              <a:rPr lang="hr-HR" sz="2400" dirty="0"/>
              <a:t>.</a:t>
            </a:r>
            <a:r>
              <a:rPr lang="en-GB" sz="2400" dirty="0"/>
              <a:t> It is dedicated to the Assumption of</a:t>
            </a:r>
            <a:r>
              <a:rPr lang="hr-HR" sz="2400" dirty="0"/>
              <a:t> </a:t>
            </a:r>
            <a:r>
              <a:rPr lang="en-GB" sz="2400" dirty="0"/>
              <a:t>Mary and to kings Saint Stephen and Saint</a:t>
            </a:r>
            <a:r>
              <a:rPr lang="hr-HR" sz="2400" dirty="0"/>
              <a:t> </a:t>
            </a:r>
            <a:r>
              <a:rPr lang="en-GB" sz="2400" dirty="0" err="1"/>
              <a:t>Ladislaus</a:t>
            </a:r>
            <a:r>
              <a:rPr lang="en-GB" sz="2400" dirty="0"/>
              <a:t>. The cathedral is typically Gothic, as is its sacristy, which is of great architectural value. Its prominent spires are considered to be landmarks as they are visible from most parts of the city.</a:t>
            </a:r>
          </a:p>
        </p:txBody>
      </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wind"/>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1000" r="-1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a:t>Medvedgrad</a:t>
            </a:r>
            <a:endParaRPr lang="en-GB" dirty="0"/>
          </a:p>
        </p:txBody>
      </p:sp>
      <p:sp>
        <p:nvSpPr>
          <p:cNvPr id="3" name="Content Placeholder 2"/>
          <p:cNvSpPr>
            <a:spLocks noGrp="1"/>
          </p:cNvSpPr>
          <p:nvPr>
            <p:ph idx="1"/>
          </p:nvPr>
        </p:nvSpPr>
        <p:spPr>
          <a:xfrm>
            <a:off x="467544" y="2332037"/>
            <a:ext cx="8229600" cy="4525963"/>
          </a:xfrm>
        </p:spPr>
        <p:txBody>
          <a:bodyPr>
            <a:normAutofit/>
          </a:bodyPr>
          <a:lstStyle/>
          <a:p>
            <a:r>
              <a:rPr lang="en-GB" sz="2400" b="1" dirty="0" err="1">
                <a:solidFill>
                  <a:schemeClr val="bg2"/>
                </a:solidFill>
              </a:rPr>
              <a:t>Medvedgrad</a:t>
            </a:r>
            <a:r>
              <a:rPr lang="en-GB" sz="2400" dirty="0">
                <a:solidFill>
                  <a:schemeClr val="bg2"/>
                </a:solidFill>
              </a:rPr>
              <a:t> is a medieval fortified town located on the south slopes of </a:t>
            </a:r>
            <a:r>
              <a:rPr lang="en-GB" sz="2400" dirty="0" err="1">
                <a:solidFill>
                  <a:schemeClr val="bg2"/>
                </a:solidFill>
              </a:rPr>
              <a:t>Medvednica</a:t>
            </a:r>
            <a:r>
              <a:rPr lang="en-GB" sz="2400" dirty="0">
                <a:solidFill>
                  <a:schemeClr val="bg2"/>
                </a:solidFill>
              </a:rPr>
              <a:t> mountain, approximately halfway from the Croatian capital Zagreb to the mountain top </a:t>
            </a:r>
            <a:r>
              <a:rPr lang="en-GB" sz="2400" dirty="0" err="1">
                <a:solidFill>
                  <a:schemeClr val="bg2"/>
                </a:solidFill>
              </a:rPr>
              <a:t>Sljeme</a:t>
            </a:r>
            <a:r>
              <a:rPr lang="en-GB" sz="2400" dirty="0">
                <a:solidFill>
                  <a:schemeClr val="bg2"/>
                </a:solidFill>
              </a:rPr>
              <a:t>. For defensive purposes it was built on a hill, Mali </a:t>
            </a:r>
            <a:r>
              <a:rPr lang="en-GB" sz="2400" dirty="0" err="1">
                <a:solidFill>
                  <a:schemeClr val="bg2"/>
                </a:solidFill>
              </a:rPr>
              <a:t>Plazur</a:t>
            </a:r>
            <a:r>
              <a:rPr lang="en-GB" sz="2400" dirty="0">
                <a:solidFill>
                  <a:schemeClr val="bg2"/>
                </a:solidFill>
              </a:rPr>
              <a:t>, that is a spur of the main ridge of the mountain that overlooks the city. On a clear day the castle can be seen from far away, especially the high main tower. Below the main tower of the castle is </a:t>
            </a:r>
            <a:r>
              <a:rPr lang="en-GB" sz="2400" i="1" dirty="0" err="1">
                <a:solidFill>
                  <a:schemeClr val="bg2"/>
                </a:solidFill>
              </a:rPr>
              <a:t>Oltar</a:t>
            </a:r>
            <a:r>
              <a:rPr lang="en-GB" sz="2400" i="1" dirty="0">
                <a:solidFill>
                  <a:schemeClr val="bg2"/>
                </a:solidFill>
              </a:rPr>
              <a:t> </a:t>
            </a:r>
            <a:r>
              <a:rPr lang="en-GB" sz="2400" i="1" dirty="0" err="1">
                <a:solidFill>
                  <a:schemeClr val="bg2"/>
                </a:solidFill>
              </a:rPr>
              <a:t>Domovine</a:t>
            </a:r>
            <a:r>
              <a:rPr lang="en-GB" sz="2400" dirty="0">
                <a:solidFill>
                  <a:schemeClr val="bg2"/>
                </a:solidFill>
              </a:rPr>
              <a:t> (Altar of the homeland) which is dedicated to Croatian soldiers killed </a:t>
            </a:r>
            <a:r>
              <a:rPr lang="en-GB" sz="2400" dirty="0" err="1">
                <a:solidFill>
                  <a:schemeClr val="bg2"/>
                </a:solidFill>
              </a:rPr>
              <a:t>i</a:t>
            </a:r>
            <a:r>
              <a:rPr lang="hr-HR" sz="2400" dirty="0">
                <a:solidFill>
                  <a:schemeClr val="bg2"/>
                </a:solidFill>
              </a:rPr>
              <a:t>n </a:t>
            </a:r>
            <a:r>
              <a:rPr lang="en-GB" sz="2400" dirty="0">
                <a:solidFill>
                  <a:schemeClr val="bg2"/>
                </a:solidFill>
              </a:rPr>
              <a:t>the Croatian War of Independence.</a:t>
            </a:r>
          </a:p>
        </p:txBody>
      </p:sp>
    </p:spTree>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1000" r="-1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a:t>Church of saint Mark</a:t>
            </a:r>
            <a:endParaRPr lang="en-GB" dirty="0"/>
          </a:p>
        </p:txBody>
      </p:sp>
      <p:sp>
        <p:nvSpPr>
          <p:cNvPr id="3" name="Content Placeholder 2"/>
          <p:cNvSpPr>
            <a:spLocks noGrp="1"/>
          </p:cNvSpPr>
          <p:nvPr>
            <p:ph idx="1"/>
          </p:nvPr>
        </p:nvSpPr>
        <p:spPr/>
        <p:txBody>
          <a:bodyPr>
            <a:normAutofit/>
          </a:bodyPr>
          <a:lstStyle/>
          <a:p>
            <a:r>
              <a:rPr lang="en-GB" sz="2900" dirty="0"/>
              <a:t>The Romanesque window found in its south facade is the best evidence that the church must have been built as early as the 13th century as is also the semicircular ground-plan of St. Mary's </a:t>
            </a:r>
            <a:r>
              <a:rPr lang="en-GB" sz="2900" dirty="0" err="1"/>
              <a:t>chape</a:t>
            </a:r>
            <a:r>
              <a:rPr lang="hr-HR" sz="2900" dirty="0"/>
              <a:t>l</a:t>
            </a:r>
          </a:p>
          <a:p>
            <a:r>
              <a:rPr lang="en-GB" sz="2900" dirty="0"/>
              <a:t>Outside, on the northwest wall of the church lies the oldest coat of arms of Zagreb with the year 1499 engraved in it (the original is kept in the Zagreb City Museum).</a:t>
            </a:r>
          </a:p>
        </p:txBody>
      </p:sp>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240</TotalTime>
  <Words>158</Words>
  <Application>Microsoft Office PowerPoint</Application>
  <PresentationFormat>Prikaz na zaslonu (4:3)</PresentationFormat>
  <Paragraphs>42</Paragraphs>
  <Slides>13</Slides>
  <Notes>1</Notes>
  <HiddenSlides>0</HiddenSlides>
  <MMClips>0</MMClips>
  <ScaleCrop>false</ScaleCrop>
  <HeadingPairs>
    <vt:vector size="4" baseType="variant">
      <vt:variant>
        <vt:lpstr>Tema</vt:lpstr>
      </vt:variant>
      <vt:variant>
        <vt:i4>1</vt:i4>
      </vt:variant>
      <vt:variant>
        <vt:lpstr>Naslovi slajdova</vt:lpstr>
      </vt:variant>
      <vt:variant>
        <vt:i4>13</vt:i4>
      </vt:variant>
    </vt:vector>
  </HeadingPairs>
  <TitlesOfParts>
    <vt:vector size="14" baseType="lpstr">
      <vt:lpstr>Office Theme</vt:lpstr>
      <vt:lpstr>THE CITY OF ZAGREB</vt:lpstr>
      <vt:lpstr>About Zagreb</vt:lpstr>
      <vt:lpstr>Places to visit in Zagreb</vt:lpstr>
      <vt:lpstr>Ban Josip Jelačić square</vt:lpstr>
      <vt:lpstr>Ilica street</vt:lpstr>
      <vt:lpstr>         Funicular</vt:lpstr>
      <vt:lpstr>Cathedral of Zagreb</vt:lpstr>
      <vt:lpstr>Medvedgrad</vt:lpstr>
      <vt:lpstr>Church of saint Mark</vt:lpstr>
      <vt:lpstr>Croatian national theatre</vt:lpstr>
      <vt:lpstr>Botanical garden</vt:lpstr>
      <vt:lpstr>Advent in Zagreb</vt:lpstr>
      <vt:lpstr>PowerPointova prezentacija</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Bozina</dc:creator>
  <cp:lastModifiedBy>Mateja</cp:lastModifiedBy>
  <cp:revision>20</cp:revision>
  <dcterms:created xsi:type="dcterms:W3CDTF">2018-11-25T12:18:12Z</dcterms:created>
  <dcterms:modified xsi:type="dcterms:W3CDTF">2018-12-06T10:17:53Z</dcterms:modified>
</cp:coreProperties>
</file>