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9" r:id="rId21"/>
    <p:sldId id="266" r:id="rId2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9" autoAdjust="0"/>
  </p:normalViewPr>
  <p:slideViewPr>
    <p:cSldViewPr>
      <p:cViewPr>
        <p:scale>
          <a:sx n="90" d="100"/>
          <a:sy n="90" d="100"/>
        </p:scale>
        <p:origin x="-240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8F79-E3E9-478E-9FAE-71AE7E19A72C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57687-18C1-48D5-8817-3286728807E4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8F79-E3E9-478E-9FAE-71AE7E19A72C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7687-18C1-48D5-8817-3286728807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8F79-E3E9-478E-9FAE-71AE7E19A72C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7687-18C1-48D5-8817-3286728807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E68F79-E3E9-478E-9FAE-71AE7E19A72C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3857687-18C1-48D5-8817-3286728807E4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8F79-E3E9-478E-9FAE-71AE7E19A72C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57687-18C1-48D5-8817-3286728807E4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4E68F79-E3E9-478E-9FAE-71AE7E19A72C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857687-18C1-48D5-8817-3286728807E4}" type="slidenum">
              <a:rPr lang="hr-HR" smtClean="0"/>
              <a:t>‹#›</a:t>
            </a:fld>
            <a:endParaRPr lang="hr-HR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4E68F79-E3E9-478E-9FAE-71AE7E19A72C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3857687-18C1-48D5-8817-3286728807E4}" type="slidenum">
              <a:rPr lang="hr-HR" smtClean="0"/>
              <a:t>‹#›</a:t>
            </a:fld>
            <a:endParaRPr lang="hr-H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8F79-E3E9-478E-9FAE-71AE7E19A72C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57687-18C1-48D5-8817-3286728807E4}" type="slidenum">
              <a:rPr lang="hr-HR" smtClean="0"/>
              <a:t>‹#›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8F79-E3E9-478E-9FAE-71AE7E19A72C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57687-18C1-48D5-8817-3286728807E4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4E68F79-E3E9-478E-9FAE-71AE7E19A72C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857687-18C1-48D5-8817-3286728807E4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E68F79-E3E9-478E-9FAE-71AE7E19A72C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3857687-18C1-48D5-8817-3286728807E4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64E68F79-E3E9-478E-9FAE-71AE7E19A72C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53857687-18C1-48D5-8817-3286728807E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dbutton.mup.h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2715" y="443711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Suvremeni načini prijavljivanja iskorištavanja ili zlostavljanja djece putem </a:t>
            </a:r>
            <a:r>
              <a:rPr lang="hr-H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interneta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Logo man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978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slov 2"/>
          <p:cNvSpPr>
            <a:spLocks noGrp="1"/>
          </p:cNvSpPr>
          <p:nvPr>
            <p:ph type="title"/>
          </p:nvPr>
        </p:nvSpPr>
        <p:spPr>
          <a:xfrm>
            <a:off x="1331640" y="228600"/>
            <a:ext cx="7560840" cy="1066800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4TH INTERNATIONAL SCIENTIFIC AND PROFESSIONAL CONFERENCE</a:t>
            </a:r>
            <a:br>
              <a:rPr lang="en-US" sz="2000" dirty="0">
                <a:latin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</a:rPr>
              <a:t>THE POLICE COLLEGE RESEARCH DAYS IN ZAGREB</a:t>
            </a:r>
            <a:br>
              <a:rPr lang="en-US" sz="2000" dirty="0">
                <a:latin typeface="Calibri" panose="020F0502020204030204" pitchFamily="34" charset="0"/>
              </a:rPr>
            </a:br>
            <a:r>
              <a:rPr lang="en-US" sz="2000" dirty="0" err="1">
                <a:latin typeface="Calibri" panose="020F0502020204030204" pitchFamily="34" charset="0"/>
              </a:rPr>
              <a:t>ZAGREB</a:t>
            </a:r>
            <a:r>
              <a:rPr lang="en-US" sz="2000" dirty="0">
                <a:latin typeface="Calibri" panose="020F0502020204030204" pitchFamily="34" charset="0"/>
              </a:rPr>
              <a:t>, CROATIA, 23-24 April 2015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hr-HR" sz="2000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854" y="2132856"/>
            <a:ext cx="2700300" cy="202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611560" y="580526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Nikola Protrka, predavač na Visokoj policijskoj školi u Zagrebu</a:t>
            </a:r>
          </a:p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nprotrka@fkz.hr </a:t>
            </a:r>
          </a:p>
        </p:txBody>
      </p:sp>
    </p:spTree>
    <p:extLst>
      <p:ext uri="{BB962C8B-B14F-4D97-AF65-F5344CB8AC3E}">
        <p14:creationId xmlns:p14="http://schemas.microsoft.com/office/powerpoint/2010/main" val="35648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763688" y="548680"/>
            <a:ext cx="6834164" cy="1066800"/>
          </a:xfrm>
        </p:spPr>
        <p:txBody>
          <a:bodyPr>
            <a:normAutofit/>
          </a:bodyPr>
          <a:lstStyle/>
          <a:p>
            <a:r>
              <a:rPr lang="hr-HR" sz="2000" b="1" i="1" dirty="0"/>
              <a:t>Suvremeni načini prijavljivanja iskorištavanja ili zlostavljanja djece putem </a:t>
            </a:r>
            <a:r>
              <a:rPr lang="hr-HR" sz="2000" b="1" i="1" dirty="0" err="1"/>
              <a:t>interneta</a:t>
            </a:r>
            <a:r>
              <a:rPr lang="hr-HR" sz="2000" dirty="0"/>
              <a:t/>
            </a:r>
            <a:br>
              <a:rPr lang="hr-HR" sz="2000" dirty="0"/>
            </a:br>
            <a:endParaRPr lang="hr-HR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662780" cy="166278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504925" y="2060848"/>
            <a:ext cx="8208912" cy="6414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10000"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hr-HR" sz="2000" dirty="0" smtClean="0"/>
              <a:t>Završetak prijave</a:t>
            </a:r>
            <a:br>
              <a:rPr lang="hr-HR" sz="2000" dirty="0" smtClean="0"/>
            </a:br>
            <a:endParaRPr lang="hr-HR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83" y="2492897"/>
            <a:ext cx="8406037" cy="43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1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763688" y="548680"/>
            <a:ext cx="6834164" cy="1066800"/>
          </a:xfrm>
        </p:spPr>
        <p:txBody>
          <a:bodyPr>
            <a:normAutofit/>
          </a:bodyPr>
          <a:lstStyle/>
          <a:p>
            <a:r>
              <a:rPr lang="hr-HR" sz="2000" b="1" i="1" dirty="0"/>
              <a:t>Suvremeni načini prijavljivanja iskorištavanja ili zlostavljanja djece putem </a:t>
            </a:r>
            <a:r>
              <a:rPr lang="hr-HR" sz="2000" b="1" i="1" dirty="0" err="1"/>
              <a:t>interneta</a:t>
            </a:r>
            <a:r>
              <a:rPr lang="hr-HR" sz="2000" dirty="0"/>
              <a:t/>
            </a:r>
            <a:br>
              <a:rPr lang="hr-HR" sz="2000" dirty="0"/>
            </a:br>
            <a:endParaRPr lang="hr-HR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662780" cy="1662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2" y="1988840"/>
            <a:ext cx="8847696" cy="4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7680960" cy="1066800"/>
          </a:xfrm>
        </p:spPr>
        <p:txBody>
          <a:bodyPr/>
          <a:lstStyle/>
          <a:p>
            <a:r>
              <a:rPr lang="hr-HR" dirty="0" smtClean="0"/>
              <a:t>RED BUTTON U BROJEVIMA</a:t>
            </a:r>
            <a:endParaRPr lang="hr-H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6866893" cy="435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763688" y="548680"/>
            <a:ext cx="6834164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hr-HR" sz="2000" b="1" i="1" smtClean="0"/>
              <a:t>Suvremeni načini prijavljivanja iskorištavanja ili zlostavljanja djece putem interneta</a:t>
            </a:r>
            <a:r>
              <a:rPr lang="hr-HR" sz="2000" smtClean="0"/>
              <a:t/>
            </a:r>
            <a:br>
              <a:rPr lang="hr-HR" sz="2000" smtClean="0"/>
            </a:br>
            <a:endParaRPr lang="hr-HR" sz="2000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662780" cy="166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5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RED BUTTON U BROJEVIMA</a:t>
            </a:r>
            <a:br>
              <a:rPr lang="hr-HR" dirty="0" smtClean="0"/>
            </a:br>
            <a:r>
              <a:rPr lang="hr-HR" sz="2200" dirty="0" smtClean="0"/>
              <a:t>PRIJAVE ZLOSTAVLJANJA I PRIJAVE SADRŽAJA NA INTERNETU</a:t>
            </a:r>
            <a:endParaRPr lang="hr-HR" sz="22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00825323"/>
              </p:ext>
            </p:extLst>
          </p:nvPr>
        </p:nvGraphicFramePr>
        <p:xfrm>
          <a:off x="107504" y="1916832"/>
          <a:ext cx="8856984" cy="1242060"/>
        </p:xfrm>
        <a:graphic>
          <a:graphicData uri="http://schemas.openxmlformats.org/drawingml/2006/table">
            <a:tbl>
              <a:tblPr/>
              <a:tblGrid>
                <a:gridCol w="6264191"/>
                <a:gridCol w="2592793"/>
              </a:tblGrid>
              <a:tr h="264029"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GODINA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29/9/2013 - 31/12/2013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ukupno prijava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broj prijava po kojima je postupano/bilo osnova za postupanje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 (79,4%)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111327"/>
              </p:ext>
            </p:extLst>
          </p:nvPr>
        </p:nvGraphicFramePr>
        <p:xfrm>
          <a:off x="107504" y="3573016"/>
          <a:ext cx="8856985" cy="1242060"/>
        </p:xfrm>
        <a:graphic>
          <a:graphicData uri="http://schemas.openxmlformats.org/drawingml/2006/table">
            <a:tbl>
              <a:tblPr/>
              <a:tblGrid>
                <a:gridCol w="6264191"/>
                <a:gridCol w="2592794"/>
              </a:tblGrid>
              <a:tr h="216024"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GODINA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ukupno prijava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broj prijava po kojima je postupano/bilo osnova za postupanje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 (17,4%)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467138"/>
              </p:ext>
            </p:extLst>
          </p:nvPr>
        </p:nvGraphicFramePr>
        <p:xfrm>
          <a:off x="107504" y="5229200"/>
          <a:ext cx="8856984" cy="1242060"/>
        </p:xfrm>
        <a:graphic>
          <a:graphicData uri="http://schemas.openxmlformats.org/drawingml/2006/table">
            <a:tbl>
              <a:tblPr/>
              <a:tblGrid>
                <a:gridCol w="6264190"/>
                <a:gridCol w="2592794"/>
              </a:tblGrid>
              <a:tr h="264029"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GODINA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</a:t>
                      </a:r>
                      <a:r>
                        <a:rPr lang="hr-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</a:t>
                      </a:r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/2015-21/04/2015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ukupno prijava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broj prijava po kojima je postupano/bilo osnova za postupanje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(1%)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1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457200" y="1851420"/>
            <a:ext cx="8229600" cy="427474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hr-HR" sz="3200" dirty="0" smtClean="0"/>
              <a:t>Zamjetno je kako udio prijava po kojima se postupalo jako pao</a:t>
            </a:r>
          </a:p>
          <a:p>
            <a:pPr algn="just"/>
            <a:r>
              <a:rPr lang="hr-HR" sz="3200" dirty="0" smtClean="0"/>
              <a:t>Uzrok tome je velik broj prijava sadržaja na internetu po kojima nema osnova za postupanje i na neki način bi ih mogli nazvati zlonamjernima (puno „</a:t>
            </a:r>
            <a:r>
              <a:rPr lang="hr-HR" sz="3200" dirty="0" err="1" smtClean="0"/>
              <a:t>spama</a:t>
            </a:r>
            <a:r>
              <a:rPr lang="hr-HR" sz="3200" dirty="0" smtClean="0"/>
              <a:t>”)</a:t>
            </a:r>
          </a:p>
          <a:p>
            <a:pPr algn="just"/>
            <a:r>
              <a:rPr lang="hr-HR" sz="3200" dirty="0" smtClean="0"/>
              <a:t>Kad je Red </a:t>
            </a:r>
            <a:r>
              <a:rPr lang="hr-HR" sz="3200" dirty="0" err="1" smtClean="0"/>
              <a:t>Button</a:t>
            </a:r>
            <a:r>
              <a:rPr lang="hr-HR" sz="3200" dirty="0" smtClean="0"/>
              <a:t> pušten u rad očekivali smo određeni udio ovakvih prijava ali ne ovoliko koliko ih je u posljednje vrijeme</a:t>
            </a:r>
          </a:p>
          <a:p>
            <a:pPr algn="just"/>
            <a:endParaRPr lang="hr-HR" sz="32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763688" y="548680"/>
            <a:ext cx="6834164" cy="1066800"/>
          </a:xfrm>
        </p:spPr>
        <p:txBody>
          <a:bodyPr>
            <a:normAutofit/>
          </a:bodyPr>
          <a:lstStyle/>
          <a:p>
            <a:r>
              <a:rPr lang="hr-HR" sz="2000" b="1" i="1" dirty="0"/>
              <a:t>Suvremeni načini prijavljivanja iskorištavanja ili zlostavljanja djece putem </a:t>
            </a:r>
            <a:r>
              <a:rPr lang="hr-HR" sz="2000" b="1" i="1" dirty="0" err="1"/>
              <a:t>interneta</a:t>
            </a:r>
            <a:r>
              <a:rPr lang="hr-HR" sz="2000" dirty="0"/>
              <a:t/>
            </a:r>
            <a:br>
              <a:rPr lang="hr-HR" sz="2000" dirty="0"/>
            </a:br>
            <a:endParaRPr lang="hr-HR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662780" cy="166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7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7680960" cy="1066800"/>
          </a:xfrm>
        </p:spPr>
        <p:txBody>
          <a:bodyPr/>
          <a:lstStyle/>
          <a:p>
            <a:r>
              <a:rPr lang="hr-HR" dirty="0" smtClean="0"/>
              <a:t>RED BUTTON U BROJEVIMA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4294967295"/>
          </p:nvPr>
        </p:nvSpPr>
        <p:spPr>
          <a:xfrm>
            <a:off x="395536" y="2780928"/>
            <a:ext cx="4040188" cy="63976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hr-HR" dirty="0" smtClean="0"/>
              <a:t>PRIJAVA ZLOSTAVLJANJA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4294967295"/>
          </p:nvPr>
        </p:nvSpPr>
        <p:spPr>
          <a:xfrm>
            <a:off x="4644008" y="2780928"/>
            <a:ext cx="4041775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PRIJAVA SADRŽAJA NA INTERENTU</a:t>
            </a:r>
            <a:endParaRPr lang="hr-HR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3" y="3789040"/>
            <a:ext cx="4419478" cy="278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128" y="3789040"/>
            <a:ext cx="4412872" cy="279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1763688" y="548680"/>
            <a:ext cx="6834164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hr-HR" sz="2000" b="1" i="1" smtClean="0"/>
              <a:t>Suvremeni načini prijavljivanja iskorištavanja ili zlostavljanja djece putem interneta</a:t>
            </a:r>
            <a:r>
              <a:rPr lang="hr-HR" sz="2000" smtClean="0"/>
              <a:t/>
            </a:r>
            <a:br>
              <a:rPr lang="hr-HR" sz="2000" smtClean="0"/>
            </a:br>
            <a:endParaRPr lang="hr-HR" sz="2000" dirty="0"/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662780" cy="166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sadržaja 7"/>
          <p:cNvSpPr>
            <a:spLocks noGrp="1"/>
          </p:cNvSpPr>
          <p:nvPr>
            <p:ph idx="4294967295"/>
          </p:nvPr>
        </p:nvSpPr>
        <p:spPr>
          <a:xfrm>
            <a:off x="323528" y="18864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hr-HR" sz="3200" dirty="0" smtClean="0"/>
              <a:t>Zamjetan je nerazmjer između udjela prijava po kojima je postupano kod prijava zlostavljanja i prijava sadržaja na Internetu</a:t>
            </a:r>
          </a:p>
          <a:p>
            <a:pPr algn="just"/>
            <a:r>
              <a:rPr lang="hr-HR" sz="3200" dirty="0" smtClean="0"/>
              <a:t>Upravo veliki broj zlonamjernih (</a:t>
            </a:r>
            <a:r>
              <a:rPr lang="hr-HR" sz="3200" dirty="0" err="1" smtClean="0"/>
              <a:t>spam</a:t>
            </a:r>
            <a:r>
              <a:rPr lang="hr-HR" sz="3200" dirty="0" smtClean="0"/>
              <a:t>) prijava sadržaja na Internetu uzrokuje ovo</a:t>
            </a:r>
          </a:p>
          <a:p>
            <a:pPr algn="just"/>
            <a:r>
              <a:rPr lang="hr-HR" sz="3200" dirty="0" smtClean="0"/>
              <a:t>Taj trend se pojavio ove godine</a:t>
            </a:r>
          </a:p>
          <a:p>
            <a:pPr algn="just"/>
            <a:r>
              <a:rPr lang="hr-HR" sz="3200" dirty="0" smtClean="0"/>
              <a:t>U 2015. g. od ukupno 1019 prijava sadržaja na Internetu postupano je u samo 3 slučaja!</a:t>
            </a:r>
          </a:p>
          <a:p>
            <a:pPr algn="just"/>
            <a:r>
              <a:rPr lang="hr-HR" sz="3200" dirty="0" smtClean="0"/>
              <a:t>Većinom se radi o prijavama raznih pornografskih stranica</a:t>
            </a:r>
          </a:p>
          <a:p>
            <a:pPr algn="just"/>
            <a:r>
              <a:rPr lang="hr-HR" sz="3200" dirty="0" smtClean="0"/>
              <a:t>U zemljama EU broj prijava po kojima se postupa je u prosjeku negdje oko 60%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444708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395536" y="1700808"/>
            <a:ext cx="8229600" cy="409391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hr-HR" sz="3000" dirty="0" smtClean="0"/>
              <a:t>Veliki broj prijava vezanih za zlouporabu društvenih mreža rezultirao je sa nekoliko operativnih akcija </a:t>
            </a:r>
          </a:p>
          <a:p>
            <a:pPr algn="just"/>
            <a:r>
              <a:rPr lang="hr-HR" sz="3000" dirty="0" smtClean="0"/>
              <a:t>Primjer OA LIKE koja je bila usmjerena na hvatanje počinitelja koji su na društvenoj mreži Facebook otvarali stranice na kojima su u većini slučajeva mlade djevojke (većina njih još u dobi djeteta) bile izložene ruglu, ili su na njihovu štetu bila počinjena kaznena djela poput „Iskorištavanja djece za pornografiju” ili „Povreda privatnosti djeteta”</a:t>
            </a:r>
            <a:endParaRPr lang="hr-HR" sz="30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763688" y="548680"/>
            <a:ext cx="6834164" cy="1066800"/>
          </a:xfrm>
        </p:spPr>
        <p:txBody>
          <a:bodyPr>
            <a:normAutofit/>
          </a:bodyPr>
          <a:lstStyle/>
          <a:p>
            <a:r>
              <a:rPr lang="hr-HR" sz="2000" b="1" i="1" dirty="0"/>
              <a:t>Suvremeni načini prijavljivanja iskorištavanja ili zlostavljanja djece putem </a:t>
            </a:r>
            <a:r>
              <a:rPr lang="hr-HR" sz="2000" b="1" i="1" dirty="0" err="1"/>
              <a:t>interneta</a:t>
            </a:r>
            <a:r>
              <a:rPr lang="hr-HR" sz="2000" dirty="0"/>
              <a:t/>
            </a:r>
            <a:br>
              <a:rPr lang="hr-HR" sz="2000" dirty="0"/>
            </a:br>
            <a:endParaRPr lang="hr-HR" sz="2000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662780" cy="166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6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457200" y="1851420"/>
            <a:ext cx="8229600" cy="427474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hr-HR" sz="3200" dirty="0" smtClean="0"/>
              <a:t>Zaprimali smo i prijave roditelja koji su prijavljivali lažne profile njihove djece na društvenim mrežama</a:t>
            </a:r>
          </a:p>
          <a:p>
            <a:pPr algn="just"/>
            <a:r>
              <a:rPr lang="hr-HR" sz="3200" dirty="0" smtClean="0"/>
              <a:t>Bilo je prijava među vršnjačkog nasilja u školama po kojima smo postupali</a:t>
            </a:r>
          </a:p>
          <a:p>
            <a:pPr algn="just"/>
            <a:r>
              <a:rPr lang="hr-HR" sz="3200" dirty="0" smtClean="0"/>
              <a:t>Bilo je i prijava sadržaja na Internetu koji prikazuje zlostavljanje djece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763688" y="548680"/>
            <a:ext cx="6834164" cy="1066800"/>
          </a:xfrm>
        </p:spPr>
        <p:txBody>
          <a:bodyPr>
            <a:normAutofit/>
          </a:bodyPr>
          <a:lstStyle/>
          <a:p>
            <a:r>
              <a:rPr lang="hr-HR" sz="2000" b="1" i="1" dirty="0"/>
              <a:t>Suvremeni načini prijavljivanja iskorištavanja ili zlostavljanja djece putem </a:t>
            </a:r>
            <a:r>
              <a:rPr lang="hr-HR" sz="2000" b="1" i="1" dirty="0" err="1"/>
              <a:t>interneta</a:t>
            </a:r>
            <a:r>
              <a:rPr lang="hr-HR" sz="2000" dirty="0"/>
              <a:t/>
            </a:r>
            <a:br>
              <a:rPr lang="hr-HR" sz="2000" dirty="0"/>
            </a:br>
            <a:endParaRPr lang="hr-HR" sz="2000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662780" cy="166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457200" y="1851420"/>
            <a:ext cx="8229600" cy="4274743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hr-HR" sz="3200" dirty="0" smtClean="0"/>
              <a:t>Osim prijava kaznenih djela koja su bila počinjenja na štetu djece često smo dobivali i prijave oštećenih odraslih osoba</a:t>
            </a:r>
          </a:p>
          <a:p>
            <a:pPr algn="just"/>
            <a:r>
              <a:rPr lang="hr-HR" sz="3200" dirty="0" smtClean="0"/>
              <a:t>Takve prijave bi isto prosljeđivali nadležnim policijskim upravama ili drugoj nadležnoj ustrojstvenoj jedinici 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763688" y="548680"/>
            <a:ext cx="6834164" cy="1066800"/>
          </a:xfrm>
        </p:spPr>
        <p:txBody>
          <a:bodyPr>
            <a:normAutofit/>
          </a:bodyPr>
          <a:lstStyle/>
          <a:p>
            <a:r>
              <a:rPr lang="hr-HR" sz="2000" b="1" i="1" dirty="0"/>
              <a:t>Suvremeni načini prijavljivanja iskorištavanja ili zlostavljanja djece putem </a:t>
            </a:r>
            <a:r>
              <a:rPr lang="hr-HR" sz="2000" b="1" i="1" dirty="0" err="1"/>
              <a:t>interneta</a:t>
            </a:r>
            <a:r>
              <a:rPr lang="hr-HR" sz="2000" dirty="0"/>
              <a:t/>
            </a:r>
            <a:br>
              <a:rPr lang="hr-HR" sz="2000" dirty="0"/>
            </a:br>
            <a:endParaRPr lang="hr-HR" sz="2000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662780" cy="166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5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95536" y="2132856"/>
            <a:ext cx="8252022" cy="2614032"/>
          </a:xfrm>
        </p:spPr>
        <p:txBody>
          <a:bodyPr>
            <a:noAutofit/>
          </a:bodyPr>
          <a:lstStyle/>
          <a:p>
            <a:pPr lvl="0" algn="just"/>
            <a:r>
              <a:rPr lang="hr-HR" sz="2400" dirty="0"/>
              <a:t>Početkom 2013 godine Služba za Informatiku dobila je zadatak izrade aplikacije RED BUTTON, u suradnji </a:t>
            </a:r>
            <a:r>
              <a:rPr lang="hr-HR" sz="2400" dirty="0" smtClean="0"/>
              <a:t>sa </a:t>
            </a:r>
            <a:r>
              <a:rPr lang="sv-SE" sz="2400" dirty="0" smtClean="0"/>
              <a:t>Hrvatsk</a:t>
            </a:r>
            <a:r>
              <a:rPr lang="hr-HR" sz="2400" dirty="0" smtClean="0"/>
              <a:t>om</a:t>
            </a:r>
            <a:r>
              <a:rPr lang="sv-SE" sz="2400" dirty="0" smtClean="0"/>
              <a:t> akademsk</a:t>
            </a:r>
            <a:r>
              <a:rPr lang="hr-HR" sz="2400" dirty="0" smtClean="0"/>
              <a:t>om</a:t>
            </a:r>
            <a:r>
              <a:rPr lang="sv-SE" sz="2400" dirty="0" smtClean="0"/>
              <a:t> </a:t>
            </a:r>
            <a:r>
              <a:rPr lang="sv-SE" sz="2400" dirty="0"/>
              <a:t>i </a:t>
            </a:r>
            <a:r>
              <a:rPr lang="sv-SE" sz="2400" dirty="0" smtClean="0"/>
              <a:t>istraživačk</a:t>
            </a:r>
            <a:r>
              <a:rPr lang="hr-HR" sz="2400" dirty="0" smtClean="0"/>
              <a:t>om</a:t>
            </a:r>
            <a:r>
              <a:rPr lang="sv-SE" sz="2400" dirty="0" smtClean="0"/>
              <a:t> mrež</a:t>
            </a:r>
            <a:r>
              <a:rPr lang="hr-HR" sz="2400" dirty="0" smtClean="0"/>
              <a:t>om </a:t>
            </a:r>
            <a:r>
              <a:rPr lang="hr-HR" sz="2400" dirty="0" err="1" smtClean="0"/>
              <a:t>Carnet</a:t>
            </a:r>
            <a:r>
              <a:rPr lang="hr-HR" sz="2400" dirty="0" smtClean="0"/>
              <a:t>-om pokrenut </a:t>
            </a:r>
            <a:r>
              <a:rPr lang="hr-HR" sz="2400" dirty="0"/>
              <a:t>je projekt RED BUTTON.</a:t>
            </a:r>
          </a:p>
          <a:p>
            <a:pPr algn="just"/>
            <a:r>
              <a:rPr lang="hr-HR" sz="2400" dirty="0"/>
              <a:t>RED BUTTON </a:t>
            </a:r>
            <a:r>
              <a:rPr lang="en-US" sz="2400" dirty="0" smtClean="0"/>
              <a:t>je </a:t>
            </a:r>
            <a:r>
              <a:rPr lang="en-US" sz="2400" dirty="0" err="1"/>
              <a:t>aplikacija</a:t>
            </a:r>
            <a:r>
              <a:rPr lang="en-US" sz="2400" dirty="0"/>
              <a:t> za on-line </a:t>
            </a:r>
            <a:r>
              <a:rPr lang="en-US" sz="2400" dirty="0" err="1"/>
              <a:t>prijavu</a:t>
            </a:r>
            <a:r>
              <a:rPr lang="en-US" sz="2400" dirty="0"/>
              <a:t> </a:t>
            </a:r>
            <a:r>
              <a:rPr lang="en-US" sz="2400" dirty="0" err="1"/>
              <a:t>svakog</a:t>
            </a:r>
            <a:r>
              <a:rPr lang="en-US" sz="2400" dirty="0"/>
              <a:t> </a:t>
            </a:r>
            <a:r>
              <a:rPr lang="en-US" sz="2400" dirty="0" err="1"/>
              <a:t>nasilja</a:t>
            </a:r>
            <a:r>
              <a:rPr lang="en-US" sz="2400" dirty="0"/>
              <a:t> </a:t>
            </a:r>
            <a:r>
              <a:rPr lang="en-US" sz="2400" dirty="0" err="1"/>
              <a:t>nad</a:t>
            </a:r>
            <a:r>
              <a:rPr lang="en-US" sz="2400" dirty="0"/>
              <a:t> </a:t>
            </a:r>
            <a:r>
              <a:rPr lang="en-US" sz="2400" dirty="0" err="1"/>
              <a:t>djecom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i za </a:t>
            </a:r>
            <a:r>
              <a:rPr lang="en-US" sz="2400" dirty="0" err="1"/>
              <a:t>prijavu</a:t>
            </a:r>
            <a:r>
              <a:rPr lang="en-US" sz="2400" dirty="0"/>
              <a:t> </a:t>
            </a:r>
            <a:r>
              <a:rPr lang="en-US" sz="2400" dirty="0" err="1"/>
              <a:t>neprimjerenog</a:t>
            </a:r>
            <a:r>
              <a:rPr lang="en-US" sz="2400" dirty="0"/>
              <a:t> Internet </a:t>
            </a:r>
            <a:r>
              <a:rPr lang="en-US" sz="2400" dirty="0" err="1"/>
              <a:t>sadržaja</a:t>
            </a:r>
            <a:r>
              <a:rPr lang="en-US" sz="2400" dirty="0"/>
              <a:t>. </a:t>
            </a:r>
            <a:r>
              <a:rPr lang="en-US" sz="2400" dirty="0" err="1"/>
              <a:t>Nastala</a:t>
            </a:r>
            <a:r>
              <a:rPr lang="en-US" sz="2400" dirty="0"/>
              <a:t> je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dio</a:t>
            </a:r>
            <a:r>
              <a:rPr lang="en-US" sz="2400" dirty="0"/>
              <a:t> IPA twinning </a:t>
            </a:r>
            <a:r>
              <a:rPr lang="en-US" sz="2400" dirty="0" err="1"/>
              <a:t>projekta</a:t>
            </a:r>
            <a:r>
              <a:rPr lang="en-US" sz="2400" dirty="0"/>
              <a:t> pod </a:t>
            </a:r>
            <a:r>
              <a:rPr lang="en-US" sz="2400" dirty="0" err="1"/>
              <a:t>nazivom</a:t>
            </a:r>
            <a:r>
              <a:rPr lang="en-US" sz="2400" dirty="0"/>
              <a:t> „</a:t>
            </a:r>
            <a:r>
              <a:rPr lang="en-US" sz="2400" dirty="0" err="1"/>
              <a:t>Jačanje</a:t>
            </a:r>
            <a:r>
              <a:rPr lang="en-US" sz="2400" dirty="0"/>
              <a:t> </a:t>
            </a:r>
            <a:r>
              <a:rPr lang="en-US" sz="2400" dirty="0" err="1"/>
              <a:t>kapaciteta</a:t>
            </a:r>
            <a:r>
              <a:rPr lang="en-US" sz="2400" dirty="0"/>
              <a:t> u </a:t>
            </a:r>
            <a:r>
              <a:rPr lang="en-US" sz="2400" dirty="0" err="1"/>
              <a:t>području</a:t>
            </a:r>
            <a:r>
              <a:rPr lang="en-US" sz="2400" dirty="0"/>
              <a:t> </a:t>
            </a:r>
            <a:r>
              <a:rPr lang="en-US" sz="2400" dirty="0" err="1"/>
              <a:t>suzbijanja</a:t>
            </a:r>
            <a:r>
              <a:rPr lang="en-US" sz="2400" dirty="0"/>
              <a:t> </a:t>
            </a:r>
            <a:r>
              <a:rPr lang="en-US" sz="2400" dirty="0" err="1"/>
              <a:t>seksualnog</a:t>
            </a:r>
            <a:r>
              <a:rPr lang="en-US" sz="2400" dirty="0"/>
              <a:t> </a:t>
            </a:r>
            <a:r>
              <a:rPr lang="en-US" sz="2400" dirty="0" err="1"/>
              <a:t>iskorištavanja</a:t>
            </a:r>
            <a:r>
              <a:rPr lang="en-US" sz="2400" dirty="0"/>
              <a:t> i </a:t>
            </a:r>
            <a:r>
              <a:rPr lang="en-US" sz="2400" dirty="0" err="1"/>
              <a:t>seksualnog</a:t>
            </a:r>
            <a:r>
              <a:rPr lang="en-US" sz="2400" dirty="0"/>
              <a:t> </a:t>
            </a:r>
            <a:r>
              <a:rPr lang="en-US" sz="2400" dirty="0" err="1"/>
              <a:t>zlostavljanja</a:t>
            </a:r>
            <a:r>
              <a:rPr lang="en-US" sz="2400" dirty="0"/>
              <a:t> </a:t>
            </a:r>
            <a:r>
              <a:rPr lang="en-US" sz="2400" dirty="0" err="1"/>
              <a:t>djece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pružanje</a:t>
            </a:r>
            <a:r>
              <a:rPr lang="en-US" sz="2400" dirty="0"/>
              <a:t> </a:t>
            </a:r>
            <a:r>
              <a:rPr lang="en-US" sz="2400" dirty="0" err="1"/>
              <a:t>pomoći</a:t>
            </a:r>
            <a:r>
              <a:rPr lang="en-US" sz="2400" dirty="0"/>
              <a:t> </a:t>
            </a:r>
            <a:r>
              <a:rPr lang="en-US" sz="2400" dirty="0" err="1"/>
              <a:t>policije</a:t>
            </a:r>
            <a:r>
              <a:rPr lang="en-US" sz="2400" dirty="0"/>
              <a:t> </a:t>
            </a:r>
            <a:r>
              <a:rPr lang="en-US" sz="2400" dirty="0" err="1"/>
              <a:t>ranjivim</a:t>
            </a:r>
            <a:r>
              <a:rPr lang="en-US" sz="2400" dirty="0"/>
              <a:t> </a:t>
            </a:r>
            <a:r>
              <a:rPr lang="en-US" sz="2400" dirty="0" err="1"/>
              <a:t>žrtvama</a:t>
            </a:r>
            <a:r>
              <a:rPr lang="en-US" sz="2400" dirty="0"/>
              <a:t> </a:t>
            </a:r>
            <a:r>
              <a:rPr lang="en-US" sz="2400" dirty="0" err="1"/>
              <a:t>kriminaliteta</a:t>
            </a:r>
            <a:r>
              <a:rPr lang="en-US" sz="2400" dirty="0"/>
              <a:t>“</a:t>
            </a:r>
            <a:endParaRPr lang="hr-H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3688" y="548680"/>
            <a:ext cx="6834164" cy="1066800"/>
          </a:xfrm>
        </p:spPr>
        <p:txBody>
          <a:bodyPr>
            <a:normAutofit/>
          </a:bodyPr>
          <a:lstStyle/>
          <a:p>
            <a:r>
              <a:rPr lang="hr-HR" sz="2000" b="1" i="1" dirty="0"/>
              <a:t>Suvremeni načini prijavljivanja iskorištavanja ili zlostavljanja djece putem </a:t>
            </a:r>
            <a:r>
              <a:rPr lang="hr-HR" sz="2000" b="1" i="1" dirty="0" err="1"/>
              <a:t>interneta</a:t>
            </a:r>
            <a:r>
              <a:rPr lang="hr-HR" sz="2000" dirty="0"/>
              <a:t/>
            </a:r>
            <a:br>
              <a:rPr lang="hr-HR" sz="2000" dirty="0"/>
            </a:br>
            <a:endParaRPr lang="hr-H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662780" cy="166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0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7680960" cy="792088"/>
          </a:xfrm>
        </p:spPr>
        <p:txBody>
          <a:bodyPr/>
          <a:lstStyle/>
          <a:p>
            <a:pPr algn="ctr"/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457200" y="2492896"/>
            <a:ext cx="8229600" cy="363326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hr-HR" sz="3200" dirty="0" smtClean="0"/>
              <a:t>Načelno možemo reći da je Red </a:t>
            </a:r>
            <a:r>
              <a:rPr lang="hr-HR" sz="3200" dirty="0" err="1" smtClean="0"/>
              <a:t>Button</a:t>
            </a:r>
            <a:r>
              <a:rPr lang="hr-HR" sz="3200" dirty="0" smtClean="0"/>
              <a:t> ispunio naša očekivanja</a:t>
            </a:r>
          </a:p>
          <a:p>
            <a:pPr algn="just"/>
            <a:r>
              <a:rPr lang="hr-HR" sz="3200" dirty="0" smtClean="0"/>
              <a:t>Policija je servis građana i zbog određenog broja prijava odraslih žrtava može se zaključiti da punoljetni građani žrtve trebaju možda i jedan ovakav servis na koji mogu online prijaviti kazneno djelo</a:t>
            </a:r>
            <a:endParaRPr lang="hr-HR" sz="32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763688" y="548680"/>
            <a:ext cx="6834164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hr-HR" sz="2000" b="1" i="1" smtClean="0"/>
              <a:t>Suvremeni načini prijavljivanja iskorištavanja ili zlostavljanja djece putem interneta</a:t>
            </a:r>
            <a:r>
              <a:rPr lang="hr-HR" sz="2000" smtClean="0"/>
              <a:t/>
            </a:r>
            <a:br>
              <a:rPr lang="hr-HR" sz="2000" smtClean="0"/>
            </a:br>
            <a:endParaRPr lang="hr-HR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662780" cy="166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39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763688" y="548680"/>
            <a:ext cx="6834164" cy="1066800"/>
          </a:xfrm>
        </p:spPr>
        <p:txBody>
          <a:bodyPr>
            <a:normAutofit/>
          </a:bodyPr>
          <a:lstStyle/>
          <a:p>
            <a:r>
              <a:rPr lang="hr-HR" sz="2000" b="1" i="1" dirty="0"/>
              <a:t>Suvremeni načini prijavljivanja iskorištavanja ili zlostavljanja djece putem </a:t>
            </a:r>
            <a:r>
              <a:rPr lang="hr-HR" sz="2000" b="1" i="1" dirty="0" err="1"/>
              <a:t>interneta</a:t>
            </a:r>
            <a:r>
              <a:rPr lang="hr-HR" sz="2000" dirty="0"/>
              <a:t/>
            </a:r>
            <a:br>
              <a:rPr lang="hr-HR" sz="2000" dirty="0"/>
            </a:br>
            <a:endParaRPr lang="hr-HR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662780" cy="1662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743650"/>
            <a:ext cx="6480720" cy="48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763688" y="548680"/>
            <a:ext cx="6834164" cy="1066800"/>
          </a:xfrm>
        </p:spPr>
        <p:txBody>
          <a:bodyPr>
            <a:normAutofit/>
          </a:bodyPr>
          <a:lstStyle/>
          <a:p>
            <a:r>
              <a:rPr lang="hr-HR" sz="2000" b="1" i="1" dirty="0"/>
              <a:t>Suvremeni načini prijavljivanja iskorištavanja ili zlostavljanja djece putem </a:t>
            </a:r>
            <a:r>
              <a:rPr lang="hr-HR" sz="2000" b="1" i="1" dirty="0" err="1"/>
              <a:t>interneta</a:t>
            </a:r>
            <a:r>
              <a:rPr lang="hr-HR" sz="2000" dirty="0"/>
              <a:t/>
            </a:r>
            <a:br>
              <a:rPr lang="hr-HR" sz="2000" dirty="0"/>
            </a:br>
            <a:endParaRPr lang="hr-HR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662780" cy="166278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395536" y="1829473"/>
            <a:ext cx="8208912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hr-HR" sz="2000" dirty="0" smtClean="0"/>
              <a:t>Aplikacija Red </a:t>
            </a:r>
            <a:r>
              <a:rPr lang="hr-HR" sz="2000" dirty="0" err="1" smtClean="0"/>
              <a:t>Button</a:t>
            </a:r>
            <a:r>
              <a:rPr lang="hr-HR" sz="2000" dirty="0" smtClean="0"/>
              <a:t> nalazi se na linku </a:t>
            </a:r>
            <a:r>
              <a:rPr lang="hr-HR" sz="2000" dirty="0" smtClean="0">
                <a:hlinkClick r:id="rId3"/>
              </a:rPr>
              <a:t>https://redbutton.mup.hr</a:t>
            </a:r>
            <a:r>
              <a:rPr lang="hr-HR" sz="2000" dirty="0" smtClean="0"/>
              <a:t> </a:t>
            </a:r>
            <a:br>
              <a:rPr lang="hr-HR" sz="2000" dirty="0" smtClean="0"/>
            </a:br>
            <a:endParaRPr lang="hr-H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4" y="3087150"/>
            <a:ext cx="8732826" cy="322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2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4294967295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/>
          <a:p>
            <a:fld id="{A8D83EC1-0B20-442E-8357-09823102E754}" type="datetime1">
              <a:rPr lang="hr-HR" altLang="sr-Latn-RS" smtClean="0"/>
              <a:t>22.4.2015.</a:t>
            </a:fld>
            <a:endParaRPr lang="hr-HR" altLang="sr-Latn-R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0970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4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763688" y="548680"/>
            <a:ext cx="6834164" cy="1066800"/>
          </a:xfrm>
        </p:spPr>
        <p:txBody>
          <a:bodyPr>
            <a:normAutofit/>
          </a:bodyPr>
          <a:lstStyle/>
          <a:p>
            <a:r>
              <a:rPr lang="hr-HR" sz="2000" b="1" i="1" dirty="0"/>
              <a:t>Suvremeni načini prijavljivanja iskorištavanja ili zlostavljanja djece putem </a:t>
            </a:r>
            <a:r>
              <a:rPr lang="hr-HR" sz="2000" b="1" i="1" dirty="0" err="1"/>
              <a:t>interneta</a:t>
            </a:r>
            <a:r>
              <a:rPr lang="hr-HR" sz="2000" dirty="0"/>
              <a:t/>
            </a:r>
            <a:br>
              <a:rPr lang="hr-HR" sz="2000" dirty="0"/>
            </a:br>
            <a:endParaRPr lang="hr-HR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662780" cy="166278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88553"/>
            <a:ext cx="8424936" cy="41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539552" y="1803901"/>
            <a:ext cx="8208912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hr-HR" sz="2000" dirty="0" smtClean="0"/>
              <a:t>Nakon odabira gumba „Nastavi sa prijavom” aplikacija je podijeljena u dva smjera. </a:t>
            </a:r>
            <a:br>
              <a:rPr lang="hr-HR" sz="2000" dirty="0" smtClean="0"/>
            </a:b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394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763688" y="548680"/>
            <a:ext cx="6834164" cy="1066800"/>
          </a:xfrm>
        </p:spPr>
        <p:txBody>
          <a:bodyPr>
            <a:normAutofit/>
          </a:bodyPr>
          <a:lstStyle/>
          <a:p>
            <a:r>
              <a:rPr lang="hr-HR" sz="2000" b="1" i="1" dirty="0"/>
              <a:t>Suvremeni načini prijavljivanja iskorištavanja ili zlostavljanja djece putem </a:t>
            </a:r>
            <a:r>
              <a:rPr lang="hr-HR" sz="2000" b="1" i="1" dirty="0" err="1"/>
              <a:t>interneta</a:t>
            </a:r>
            <a:r>
              <a:rPr lang="hr-HR" sz="2000" dirty="0"/>
              <a:t/>
            </a:r>
            <a:br>
              <a:rPr lang="hr-HR" sz="2000" dirty="0"/>
            </a:br>
            <a:endParaRPr lang="hr-HR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662780" cy="166278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58401"/>
            <a:ext cx="8064895" cy="413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539552" y="1803901"/>
            <a:ext cx="8208912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hr-HR" sz="2000" dirty="0" smtClean="0"/>
              <a:t>Prijava zlostavljanja omogućuje dva pravca prijave.</a:t>
            </a:r>
            <a:br>
              <a:rPr lang="hr-HR" sz="2000" dirty="0" smtClean="0"/>
            </a:b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12272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763688" y="548680"/>
            <a:ext cx="6834164" cy="1066800"/>
          </a:xfrm>
        </p:spPr>
        <p:txBody>
          <a:bodyPr>
            <a:normAutofit/>
          </a:bodyPr>
          <a:lstStyle/>
          <a:p>
            <a:r>
              <a:rPr lang="hr-HR" sz="2000" b="1" i="1" dirty="0"/>
              <a:t>Suvremeni načini prijavljivanja </a:t>
            </a:r>
            <a:r>
              <a:rPr lang="hr-HR" sz="2000" b="1" i="1" dirty="0" smtClean="0"/>
              <a:t>iskorištavanja </a:t>
            </a:r>
            <a:r>
              <a:rPr lang="hr-HR" sz="2000" b="1" i="1" dirty="0"/>
              <a:t>ili zlostavljanja djece putem </a:t>
            </a:r>
            <a:r>
              <a:rPr lang="hr-HR" sz="2000" b="1" i="1" dirty="0" err="1"/>
              <a:t>interneta</a:t>
            </a:r>
            <a:r>
              <a:rPr lang="hr-HR" sz="2000" dirty="0"/>
              <a:t/>
            </a:r>
            <a:br>
              <a:rPr lang="hr-HR" sz="2000" dirty="0"/>
            </a:br>
            <a:endParaRPr lang="hr-HR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662780" cy="166278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527770" y="1851420"/>
            <a:ext cx="8208912" cy="12961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hr-HR" sz="2000" dirty="0" smtClean="0"/>
              <a:t>Žrtva zlostavljanja ispunjava formu u koju je potrebno unijeti podatke</a:t>
            </a:r>
          </a:p>
          <a:p>
            <a:pPr marL="457200" indent="-457200">
              <a:buFont typeface="+mj-lt"/>
              <a:buAutoNum type="alphaUcPeriod"/>
            </a:pPr>
            <a:r>
              <a:rPr lang="hr-HR" sz="2000" dirty="0" smtClean="0"/>
              <a:t>Podaci žrtve</a:t>
            </a:r>
          </a:p>
          <a:p>
            <a:pPr marL="457200" indent="-457200">
              <a:buFont typeface="+mj-lt"/>
              <a:buAutoNum type="alphaUcPeriod"/>
            </a:pPr>
            <a:r>
              <a:rPr lang="hr-HR" sz="2000" dirty="0" smtClean="0"/>
              <a:t>Podaci o počinitelju</a:t>
            </a:r>
            <a:br>
              <a:rPr lang="hr-HR" sz="2000" dirty="0" smtClean="0"/>
            </a:br>
            <a:endParaRPr lang="hr-HR" sz="20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58838" y="3284984"/>
            <a:ext cx="8208912" cy="6480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hr-HR" sz="2000" dirty="0" smtClean="0"/>
              <a:t> </a:t>
            </a:r>
            <a:endParaRPr lang="hr-HR" sz="2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251975"/>
              </p:ext>
            </p:extLst>
          </p:nvPr>
        </p:nvGraphicFramePr>
        <p:xfrm>
          <a:off x="386399" y="2924944"/>
          <a:ext cx="3969578" cy="3960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2623"/>
                <a:gridCol w="1322623"/>
                <a:gridCol w="1324332"/>
              </a:tblGrid>
              <a:tr h="175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Podatak</a:t>
                      </a:r>
                      <a:endParaRPr lang="hr-H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Natpis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931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Tvoji podaci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75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Ime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Ime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5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Prezime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Prezime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8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Starost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Koliko ti je godina (starost žrtve)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5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Tvoja adresa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5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Adresa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Ulica i kućni broj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5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Mjesto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Mjesto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931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Kako te možemo kontaktirati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75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Telefon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Telefon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5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GSM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Mobitel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5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e-mail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E-mail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931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Podaci o odrasloj osobi kojoj vjeruješ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75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Ime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Ime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5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Prezime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Prezime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5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Adresa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Ulica i kućni broj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5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Mjesto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Mjesto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5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Telefon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Telefon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5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GSM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Mobitel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5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e-mail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E-mail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90902"/>
              </p:ext>
            </p:extLst>
          </p:nvPr>
        </p:nvGraphicFramePr>
        <p:xfrm>
          <a:off x="4442435" y="2924944"/>
          <a:ext cx="4425315" cy="2979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4470"/>
                <a:gridCol w="1474470"/>
                <a:gridCol w="1476375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Opis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događaja</a:t>
                      </a:r>
                      <a:endParaRPr lang="hr-H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Događaj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Što se dogodilo?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Podaci o počinitelju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Ime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Ime</a:t>
                      </a:r>
                      <a:endParaRPr lang="hr-H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Prezime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Prezime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Adresa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Ulica i kućni broj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Mjesto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Mjesto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Telefon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Telefon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GSM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Mobitel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e-mail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E-mail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Aplikacija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Ako se događaj desio na internetu, na kojim stanicama se to desilo (Facebook ili slično)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Account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Korisničko ime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Ostalo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Ostali korisni podaci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8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763688" y="548680"/>
            <a:ext cx="6834164" cy="1066800"/>
          </a:xfrm>
        </p:spPr>
        <p:txBody>
          <a:bodyPr>
            <a:normAutofit/>
          </a:bodyPr>
          <a:lstStyle/>
          <a:p>
            <a:r>
              <a:rPr lang="hr-HR" sz="2000" b="1" i="1" dirty="0"/>
              <a:t>Suvremeni načini prijavljivanja iskorištavanja ili zlostavljanja djece putem </a:t>
            </a:r>
            <a:r>
              <a:rPr lang="hr-HR" sz="2000" b="1" i="1" dirty="0" err="1"/>
              <a:t>interneta</a:t>
            </a:r>
            <a:r>
              <a:rPr lang="hr-HR" sz="2000" dirty="0"/>
              <a:t/>
            </a:r>
            <a:br>
              <a:rPr lang="hr-HR" sz="2000" dirty="0"/>
            </a:br>
            <a:endParaRPr lang="hr-HR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662780" cy="166278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527770" y="1851420"/>
            <a:ext cx="8208912" cy="6414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10000"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hr-HR" sz="2000" dirty="0" smtClean="0"/>
              <a:t>Žrtva je netko drugi</a:t>
            </a:r>
            <a:br>
              <a:rPr lang="hr-HR" sz="2000" dirty="0" smtClean="0"/>
            </a:br>
            <a:endParaRPr lang="hr-HR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780134"/>
              </p:ext>
            </p:extLst>
          </p:nvPr>
        </p:nvGraphicFramePr>
        <p:xfrm>
          <a:off x="270240" y="2348880"/>
          <a:ext cx="4422212" cy="4346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3436"/>
                <a:gridCol w="1473436"/>
                <a:gridCol w="1475340"/>
              </a:tblGrid>
              <a:tr h="192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Podatak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Natpis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513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Podaci o žrtvi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92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Ime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Ime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2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Prezime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Prezime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50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Starost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Koliko ti je godina (starost žrtve)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2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Tvoja adresa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2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Adresa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Ulica i kućni broj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2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Mjesto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Mjesto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513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Kako te možemo kontaktirati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92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Ime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Ime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2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Prezime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Prezime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2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Telefon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Telefon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2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GSM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Mobitel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2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e-mail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E-mail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513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Podaci o odrasloj osobi kojoj vjeruješ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92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Ime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Ime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2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Prezime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Prezime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2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Adresa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Ulica i kućni broj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2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Mjesto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Mjesto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2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Telefon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Telefon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2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GSM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Mobitel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2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e-mail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E-mail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2" marR="68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210617"/>
              </p:ext>
            </p:extLst>
          </p:nvPr>
        </p:nvGraphicFramePr>
        <p:xfrm>
          <a:off x="4932040" y="2348880"/>
          <a:ext cx="3563887" cy="38526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7451"/>
                <a:gridCol w="1187451"/>
                <a:gridCol w="1188985"/>
              </a:tblGrid>
              <a:tr h="22026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Opis događaja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42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Događaj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Što se dogodilo?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026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Podaci o počinitelju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42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Ime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Ime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2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Prezime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Prezime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2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Adresa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Ulica i kućni broj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2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Mjesto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Mjesto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2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Telefon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Telefon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2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GSM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Mobitel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2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e-mail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E-mail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Aplikacija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Ako se događaj desio na internetu, na kojim stanicama se to desilo (Facebook ili slično)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2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Account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Korisničko ime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2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Ostalo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Ostali korisni podaci</a:t>
                      </a:r>
                      <a:endParaRPr lang="hr-H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2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763688" y="548680"/>
            <a:ext cx="6834164" cy="1066800"/>
          </a:xfrm>
        </p:spPr>
        <p:txBody>
          <a:bodyPr>
            <a:normAutofit/>
          </a:bodyPr>
          <a:lstStyle/>
          <a:p>
            <a:r>
              <a:rPr lang="hr-HR" sz="2000" b="1" i="1" dirty="0"/>
              <a:t>Suvremeni načini prijavljivanja iskorištavanja ili zlostavljanja djece putem </a:t>
            </a:r>
            <a:r>
              <a:rPr lang="hr-HR" sz="2000" b="1" i="1" dirty="0" err="1"/>
              <a:t>interneta</a:t>
            </a:r>
            <a:r>
              <a:rPr lang="hr-HR" sz="2000" dirty="0"/>
              <a:t/>
            </a:r>
            <a:br>
              <a:rPr lang="hr-HR" sz="2000" dirty="0"/>
            </a:br>
            <a:endParaRPr lang="hr-HR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662780" cy="166278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504925" y="2060848"/>
            <a:ext cx="8208912" cy="6414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10000"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hr-HR" sz="2000" dirty="0" smtClean="0"/>
              <a:t>Prijava sadržaja na </a:t>
            </a:r>
            <a:r>
              <a:rPr lang="hr-HR" sz="2000" dirty="0" err="1" smtClean="0"/>
              <a:t>internetu</a:t>
            </a:r>
            <a:r>
              <a:rPr lang="hr-HR" sz="2000" dirty="0" smtClean="0"/>
              <a:t/>
            </a:r>
            <a:br>
              <a:rPr lang="hr-HR" sz="2000" dirty="0" smtClean="0"/>
            </a:br>
            <a:endParaRPr lang="hr-HR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40" y="2460099"/>
            <a:ext cx="8203600" cy="421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216</TotalTime>
  <Words>950</Words>
  <Application>Microsoft Office PowerPoint</Application>
  <PresentationFormat>Prikaz na zaslonu (4:3)</PresentationFormat>
  <Paragraphs>260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2" baseType="lpstr">
      <vt:lpstr>Mylar</vt:lpstr>
      <vt:lpstr>4TH INTERNATIONAL SCIENTIFIC AND PROFESSIONAL CONFERENCE THE POLICE COLLEGE RESEARCH DAYS IN ZAGREB ZAGREB, CROATIA, 23-24 April 2015.</vt:lpstr>
      <vt:lpstr>Suvremeni načini prijavljivanja iskorištavanja ili zlostavljanja djece putem interneta </vt:lpstr>
      <vt:lpstr>Suvremeni načini prijavljivanja iskorištavanja ili zlostavljanja djece putem interneta </vt:lpstr>
      <vt:lpstr>PowerPointova prezentacija</vt:lpstr>
      <vt:lpstr>Suvremeni načini prijavljivanja iskorištavanja ili zlostavljanja djece putem interneta </vt:lpstr>
      <vt:lpstr>Suvremeni načini prijavljivanja iskorištavanja ili zlostavljanja djece putem interneta </vt:lpstr>
      <vt:lpstr>Suvremeni načini prijavljivanja iskorištavanja ili zlostavljanja djece putem interneta </vt:lpstr>
      <vt:lpstr>Suvremeni načini prijavljivanja iskorištavanja ili zlostavljanja djece putem interneta </vt:lpstr>
      <vt:lpstr>Suvremeni načini prijavljivanja iskorištavanja ili zlostavljanja djece putem interneta </vt:lpstr>
      <vt:lpstr>Suvremeni načini prijavljivanja iskorištavanja ili zlostavljanja djece putem interneta </vt:lpstr>
      <vt:lpstr>Suvremeni načini prijavljivanja iskorištavanja ili zlostavljanja djece putem interneta </vt:lpstr>
      <vt:lpstr>RED BUTTON U BROJEVIMA</vt:lpstr>
      <vt:lpstr>RED BUTTON U BROJEVIMA PRIJAVE ZLOSTAVLJANJA I PRIJAVE SADRŽAJA NA INTERNETU</vt:lpstr>
      <vt:lpstr>Suvremeni načini prijavljivanja iskorištavanja ili zlostavljanja djece putem interneta </vt:lpstr>
      <vt:lpstr>RED BUTTON U BROJEVIMA</vt:lpstr>
      <vt:lpstr>PowerPointova prezentacija</vt:lpstr>
      <vt:lpstr>Suvremeni načini prijavljivanja iskorištavanja ili zlostavljanja djece putem interneta </vt:lpstr>
      <vt:lpstr>Suvremeni načini prijavljivanja iskorištavanja ili zlostavljanja djece putem interneta </vt:lpstr>
      <vt:lpstr>Suvremeni načini prijavljivanja iskorištavanja ili zlostavljanja djece putem interneta </vt:lpstr>
      <vt:lpstr>ZAKLJUČAK</vt:lpstr>
      <vt:lpstr>Suvremeni načini prijavljivanja iskorištavanja ili zlostavljanja djece putem interneta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nprotrka@fkz.hr</dc:creator>
  <cp:lastModifiedBy>Rahela</cp:lastModifiedBy>
  <cp:revision>38</cp:revision>
  <dcterms:created xsi:type="dcterms:W3CDTF">2015-04-20T07:04:26Z</dcterms:created>
  <dcterms:modified xsi:type="dcterms:W3CDTF">2015-04-22T08:38:50Z</dcterms:modified>
</cp:coreProperties>
</file>