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1"/>
  </p:sldMasterIdLst>
  <p:sldIdLst>
    <p:sldId id="256" r:id="rId2"/>
    <p:sldId id="257" r:id="rId3"/>
    <p:sldId id="258" r:id="rId4"/>
    <p:sldId id="259" r:id="rId5"/>
    <p:sldId id="261" r:id="rId6"/>
    <p:sldId id="260" r:id="rId7"/>
    <p:sldId id="262" r:id="rId8"/>
    <p:sldId id="263" r:id="rId9"/>
  </p:sldIdLst>
  <p:sldSz cx="9144000" cy="6858000" type="screen4x3"/>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9900"/>
    <a:srgbClr val="CB8F53"/>
    <a:srgbClr val="CDA151"/>
    <a:srgbClr val="157808"/>
    <a:srgbClr val="FFFFFF"/>
    <a:srgbClr val="33CC33"/>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52" d="100"/>
          <a:sy n="52" d="100"/>
        </p:scale>
        <p:origin x="-36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8"/>
          <p:cNvSpPr>
            <a:spLocks noGrp="1"/>
          </p:cNvSpPr>
          <p:nvPr>
            <p:ph type="ctrTitle"/>
          </p:nvPr>
        </p:nvSpPr>
        <p:spPr>
          <a:xfrm>
            <a:off x="429064" y="3337560"/>
            <a:ext cx="6480048" cy="2301240"/>
          </a:xfrm>
        </p:spPr>
        <p:txBody>
          <a:bodyPr rIns="45720" anchor="t"/>
          <a:lstStyle>
            <a:lvl1pPr algn="r">
              <a:defRPr lang="en-US" b="1" cap="all" baseline="0" dirty="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433050" y="1544812"/>
            <a:ext cx="6480048" cy="1752600"/>
          </a:xfrm>
        </p:spPr>
        <p:txBody>
          <a:bodyPr tIns="0" rIns="45720" bIns="0" anchor="b">
            <a:normAutofit/>
          </a:bodyPr>
          <a:lstStyle>
            <a:lvl1pPr marL="0" indent="0" algn="r">
              <a:buNone/>
              <a:defRPr sz="2000">
                <a:solidFill>
                  <a:schemeClr val="tx1"/>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EC91DACF-F124-4820-839D-3B58DB45E8F5}" type="datetimeFigureOut">
              <a:rPr lang="hr-HR" smtClean="0"/>
              <a:pPr/>
              <a:t>9.2.2014.</a:t>
            </a:fld>
            <a:endParaRPr lang="hr-HR"/>
          </a:p>
        </p:txBody>
      </p:sp>
      <p:sp>
        <p:nvSpPr>
          <p:cNvPr id="19" name="Footer Placeholder 18"/>
          <p:cNvSpPr>
            <a:spLocks noGrp="1"/>
          </p:cNvSpPr>
          <p:nvPr>
            <p:ph type="ftr" sz="quarter" idx="11"/>
          </p:nvPr>
        </p:nvSpPr>
        <p:spPr/>
        <p:txBody>
          <a:bodyPr/>
          <a:lstStyle/>
          <a:p>
            <a:endParaRPr lang="hr-HR"/>
          </a:p>
        </p:txBody>
      </p:sp>
      <p:sp>
        <p:nvSpPr>
          <p:cNvPr id="27" name="Slide Number Placeholder 26"/>
          <p:cNvSpPr>
            <a:spLocks noGrp="1"/>
          </p:cNvSpPr>
          <p:nvPr>
            <p:ph type="sldNum" sz="quarter" idx="12"/>
          </p:nvPr>
        </p:nvSpPr>
        <p:spPr/>
        <p:txBody>
          <a:bodyPr/>
          <a:lstStyle/>
          <a:p>
            <a:fld id="{5F8FF4DE-DFDC-4A78-83E5-58080E08D32E}"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1DACF-F124-4820-839D-3B58DB45E8F5}" type="datetimeFigureOut">
              <a:rPr lang="hr-HR" smtClean="0"/>
              <a:pPr/>
              <a:t>9.2.2014.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1DACF-F124-4820-839D-3B58DB45E8F5}" type="datetimeFigureOut">
              <a:rPr lang="hr-HR" smtClean="0"/>
              <a:pPr/>
              <a:t>9.2.2014.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l">
              <a:defRPr/>
            </a:lvl1p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EC91DACF-F124-4820-839D-3B58DB45E8F5}" type="datetimeFigureOut">
              <a:rPr lang="hr-HR" smtClean="0"/>
              <a:pPr/>
              <a:t>9.2.2014.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7" name="Freeform 6"/>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6105525" y="0"/>
            <a:ext cx="3038475"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1608" y="1590"/>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2" name="Title 1"/>
          <p:cNvSpPr>
            <a:spLocks noGrp="1"/>
          </p:cNvSpPr>
          <p:nvPr>
            <p:ph type="title"/>
          </p:nvPr>
        </p:nvSpPr>
        <p:spPr>
          <a:xfrm>
            <a:off x="685800" y="3583837"/>
            <a:ext cx="6629400" cy="1826363"/>
          </a:xfrm>
        </p:spPr>
        <p:txBody>
          <a:bodyPr tIns="0" bIns="0" anchor="t"/>
          <a:lstStyle>
            <a:lvl1pPr algn="l">
              <a:buNone/>
              <a:defRPr sz="4200" b="1" cap="none" baseline="0">
                <a:ln w="5000" cmpd="sng">
                  <a:solidFill>
                    <a:schemeClr val="accent1">
                      <a:tint val="80000"/>
                      <a:shade val="99000"/>
                      <a:satMod val="500000"/>
                    </a:schemeClr>
                  </a:solidFill>
                  <a:prstDash val="solid"/>
                </a:ln>
                <a:gradFill>
                  <a:gsLst>
                    <a:gs pos="0">
                      <a:schemeClr val="accent1">
                        <a:tint val="63000"/>
                        <a:satMod val="255000"/>
                      </a:schemeClr>
                    </a:gs>
                    <a:gs pos="9000">
                      <a:schemeClr val="accent1">
                        <a:tint val="63000"/>
                        <a:satMod val="255000"/>
                      </a:schemeClr>
                    </a:gs>
                    <a:gs pos="53000">
                      <a:schemeClr val="accent1">
                        <a:shade val="60000"/>
                        <a:satMod val="100000"/>
                      </a:schemeClr>
                    </a:gs>
                    <a:gs pos="90000">
                      <a:schemeClr val="accent1">
                        <a:tint val="63000"/>
                        <a:satMod val="255000"/>
                      </a:schemeClr>
                    </a:gs>
                    <a:gs pos="100000">
                      <a:schemeClr val="accent1">
                        <a:tint val="63000"/>
                        <a:satMod val="255000"/>
                      </a:schemeClr>
                    </a:gs>
                  </a:gsLst>
                  <a:lin ang="5400000"/>
                </a:gradFill>
                <a:effectLst>
                  <a:outerShdw blurRad="50800" dist="38100" dir="5400000" algn="t" rotWithShape="0">
                    <a:prstClr val="black">
                      <a:alpha val="50000"/>
                    </a:prst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2485800"/>
            <a:ext cx="6629400" cy="1066688"/>
          </a:xfrm>
        </p:spPr>
        <p:txBody>
          <a:bodyPr lIns="45720" tIns="0" rIns="45720" bIns="0" anchor="b"/>
          <a:lstStyle>
            <a:lvl1pPr marL="0" indent="0" algn="l">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EC91DACF-F124-4820-839D-3B58DB45E8F5}" type="datetimeFigureOut">
              <a:rPr lang="hr-HR" smtClean="0"/>
              <a:pPr/>
              <a:t>9.2.2014.</a:t>
            </a:fld>
            <a:endParaRPr lang="hr-HR"/>
          </a:p>
        </p:txBody>
      </p:sp>
      <p:sp>
        <p:nvSpPr>
          <p:cNvPr id="5" name="Footer Placeholder 4"/>
          <p:cNvSpPr>
            <a:spLocks noGrp="1"/>
          </p:cNvSpPr>
          <p:nvPr>
            <p:ph type="ftr" sz="quarter" idx="11"/>
          </p:nvPr>
        </p:nvSpPr>
        <p:spPr/>
        <p:txBody>
          <a:bodyPr/>
          <a:lstStyle/>
          <a:p>
            <a:endParaRPr lang="hr-HR"/>
          </a:p>
        </p:txBody>
      </p:sp>
      <p:sp>
        <p:nvSpPr>
          <p:cNvPr id="6" name="Slide Number Placeholder 5"/>
          <p:cNvSpPr>
            <a:spLocks noGrp="1"/>
          </p:cNvSpPr>
          <p:nvPr>
            <p:ph type="sldNum" sz="quarter" idx="12"/>
          </p:nvPr>
        </p:nvSpPr>
        <p:spPr/>
        <p:txBody>
          <a:bodyPr/>
          <a:lstStyle/>
          <a:p>
            <a:fld id="{5F8FF4DE-DFDC-4A78-83E5-58080E08D32E}" type="slidenum">
              <a:rPr lang="hr-HR" smtClean="0"/>
              <a:pPr/>
              <a:t>‹#›</a:t>
            </a:fld>
            <a:endParaRPr lang="hr-H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267200" y="1600200"/>
            <a:ext cx="3657600" cy="4525963"/>
          </a:xfrm>
        </p:spPr>
        <p:txBody>
          <a:bodyPr/>
          <a:lstStyle>
            <a:lvl1pPr>
              <a:defRPr sz="2600"/>
            </a:lvl1pPr>
            <a:lvl2pPr>
              <a:defRPr sz="22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1DACF-F124-4820-839D-3B58DB45E8F5}" type="datetimeFigureOut">
              <a:rPr lang="hr-HR" smtClean="0"/>
              <a:pPr/>
              <a:t>9.2.2014.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86400"/>
            <a:ext cx="4040188"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5486400"/>
            <a:ext cx="4041775" cy="838200"/>
          </a:xfrm>
        </p:spPr>
        <p:txBody>
          <a:bodyPr anchor="t"/>
          <a:lstStyle>
            <a:lvl1pPr marL="0" indent="0">
              <a:buNone/>
              <a:defRPr sz="2400" b="1">
                <a:solidFill>
                  <a:schemeClr val="accent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516912"/>
            <a:ext cx="404018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516912"/>
            <a:ext cx="4041775"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EC91DACF-F124-4820-839D-3B58DB45E8F5}" type="datetimeFigureOut">
              <a:rPr lang="hr-HR" smtClean="0"/>
              <a:pPr/>
              <a:t>9.2.2014.</a:t>
            </a:fld>
            <a:endParaRPr lang="hr-HR"/>
          </a:p>
        </p:txBody>
      </p:sp>
      <p:sp>
        <p:nvSpPr>
          <p:cNvPr id="8" name="Footer Placeholder 7"/>
          <p:cNvSpPr>
            <a:spLocks noGrp="1"/>
          </p:cNvSpPr>
          <p:nvPr>
            <p:ph type="ftr" sz="quarter" idx="11"/>
          </p:nvPr>
        </p:nvSpPr>
        <p:spPr/>
        <p:txBody>
          <a:bodyPr/>
          <a:lstStyle/>
          <a:p>
            <a:endParaRPr lang="hr-HR"/>
          </a:p>
        </p:txBody>
      </p:sp>
      <p:sp>
        <p:nvSpPr>
          <p:cNvPr id="9" name="Slide Number Placeholder 8"/>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320"/>
            <a:ext cx="7470648" cy="1143000"/>
          </a:xfrm>
        </p:spPr>
        <p:txBody>
          <a:bodyPr anchor="ctr"/>
          <a:lstStyle>
            <a:lvl1pPr algn="l">
              <a:defRPr sz="4600"/>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EC91DACF-F124-4820-839D-3B58DB45E8F5}" type="datetimeFigureOut">
              <a:rPr lang="hr-HR" smtClean="0"/>
              <a:pPr/>
              <a:t>9.2.2014.</a:t>
            </a:fld>
            <a:endParaRPr lang="hr-HR"/>
          </a:p>
        </p:txBody>
      </p:sp>
      <p:sp>
        <p:nvSpPr>
          <p:cNvPr id="8" name="Slide Number Placeholder 7"/>
          <p:cNvSpPr>
            <a:spLocks noGrp="1"/>
          </p:cNvSpPr>
          <p:nvPr>
            <p:ph type="sldNum" sz="quarter" idx="11"/>
          </p:nvPr>
        </p:nvSpPr>
        <p:spPr/>
        <p:txBody>
          <a:bodyPr/>
          <a:lstStyle/>
          <a:p>
            <a:fld id="{5F8FF4DE-DFDC-4A78-83E5-58080E08D32E}" type="slidenum">
              <a:rPr lang="hr-HR" smtClean="0"/>
              <a:pPr/>
              <a:t>‹#›</a:t>
            </a:fld>
            <a:endParaRPr lang="hr-HR"/>
          </a:p>
        </p:txBody>
      </p:sp>
      <p:sp>
        <p:nvSpPr>
          <p:cNvPr id="9" name="Footer Placeholder 8"/>
          <p:cNvSpPr>
            <a:spLocks noGrp="1"/>
          </p:cNvSpPr>
          <p:nvPr>
            <p:ph type="ftr" sz="quarter" idx="12"/>
          </p:nvPr>
        </p:nvSpPr>
        <p:spPr/>
        <p:txBody>
          <a:bodyPr/>
          <a:lstStyle/>
          <a:p>
            <a:endParaRPr lang="hr-H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C91DACF-F124-4820-839D-3B58DB45E8F5}" type="datetimeFigureOut">
              <a:rPr lang="hr-HR" smtClean="0"/>
              <a:pPr/>
              <a:t>9.2.2014.</a:t>
            </a:fld>
            <a:endParaRPr lang="hr-HR"/>
          </a:p>
        </p:txBody>
      </p:sp>
      <p:sp>
        <p:nvSpPr>
          <p:cNvPr id="3" name="Footer Placeholder 2"/>
          <p:cNvSpPr>
            <a:spLocks noGrp="1"/>
          </p:cNvSpPr>
          <p:nvPr>
            <p:ph type="ftr" sz="quarter" idx="11"/>
          </p:nvPr>
        </p:nvSpPr>
        <p:spPr/>
        <p:txBody>
          <a:bodyPr/>
          <a:lstStyle/>
          <a:p>
            <a:endParaRPr lang="hr-HR"/>
          </a:p>
        </p:txBody>
      </p:sp>
      <p:sp>
        <p:nvSpPr>
          <p:cNvPr id="4" name="Slide Number Placeholder 3"/>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185528"/>
            <a:ext cx="3200400" cy="730250"/>
          </a:xfrm>
        </p:spPr>
        <p:txBody>
          <a:bodyPr tIns="0" bIns="0" anchor="t"/>
          <a:lstStyle>
            <a:lvl1pPr algn="l">
              <a:buNone/>
              <a:defRPr sz="1800" b="1">
                <a:solidFill>
                  <a:schemeClr val="accent1"/>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214424"/>
            <a:ext cx="2743200" cy="914400"/>
          </a:xfrm>
        </p:spPr>
        <p:txBody>
          <a:bodyPr lIns="45720" tIns="0" rIns="45720" bIns="0" anchor="b"/>
          <a:lstStyle>
            <a:lvl1pPr marL="0" indent="0" algn="l">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1981200"/>
            <a:ext cx="7086600" cy="3810000"/>
          </a:xfrm>
        </p:spPr>
        <p:txBody>
          <a:bodyPr/>
          <a:lstStyle>
            <a:lvl1pPr>
              <a:defRPr sz="2800"/>
            </a:lvl1pPr>
            <a:lvl2pPr>
              <a:defRPr sz="2400"/>
            </a:lvl2pPr>
            <a:lvl3pPr>
              <a:defRPr sz="22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EC91DACF-F124-4820-839D-3B58DB45E8F5}" type="datetimeFigureOut">
              <a:rPr lang="hr-HR" smtClean="0"/>
              <a:pPr/>
              <a:t>9.2.2014.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a:xfrm>
            <a:off x="8156448" y="6422064"/>
            <a:ext cx="762000" cy="365125"/>
          </a:xfrm>
        </p:spPr>
        <p:txBody>
          <a:bodyPr/>
          <a:lstStyle/>
          <a:p>
            <a:fld id="{5F8FF4DE-DFDC-4A78-83E5-58080E08D32E}" type="slidenum">
              <a:rPr lang="hr-HR" smtClean="0"/>
              <a:pPr/>
              <a:t>‹#›</a:t>
            </a:fld>
            <a:endParaRPr lang="hr-H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56732" y="1705709"/>
            <a:ext cx="3053868" cy="1253808"/>
          </a:xfrm>
        </p:spPr>
        <p:txBody>
          <a:bodyPr anchor="b"/>
          <a:lstStyle>
            <a:lvl1pPr algn="l">
              <a:buNone/>
              <a:defRPr sz="2200" b="1">
                <a:solidFill>
                  <a:schemeClr val="accent1"/>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065628" y="1019907"/>
            <a:ext cx="4114800" cy="4114800"/>
          </a:xfrm>
          <a:prstGeom prst="ellipse">
            <a:avLst/>
          </a:prstGeom>
          <a:solidFill>
            <a:schemeClr val="bg2">
              <a:shade val="50000"/>
            </a:schemeClr>
          </a:solidFill>
          <a:ln w="50800" cap="flat">
            <a:solidFill>
              <a:schemeClr val="bg2"/>
            </a:solidFill>
            <a:miter lim="800000"/>
          </a:ln>
          <a:effectLst>
            <a:outerShdw blurRad="152000" dist="345000" dir="5400000" sx="-80000" sy="-18000" rotWithShape="0">
              <a:srgbClr val="000000">
                <a:alpha val="25000"/>
              </a:srgbClr>
            </a:outerShdw>
          </a:effectLst>
          <a:scene3d>
            <a:camera prst="orthographicFront"/>
            <a:lightRig rig="contrasting" dir="t">
              <a:rot lat="0" lon="0" rev="2400000"/>
            </a:lightRig>
          </a:scene3d>
          <a:sp3d contourW="7620">
            <a:bevelT w="63500" h="63500"/>
            <a:contourClr>
              <a:schemeClr val="bg2">
                <a:shade val="50000"/>
              </a:schemeClr>
            </a:contourClr>
          </a:sp3d>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5556734" y="2998765"/>
            <a:ext cx="3053866" cy="2663482"/>
          </a:xfrm>
        </p:spPr>
        <p:txBody>
          <a:bodyPr lIns="45720" rIns="45720"/>
          <a:lstStyle>
            <a:lvl1pPr marL="0" indent="0">
              <a:buFontTx/>
              <a:buNone/>
              <a:defRPr sz="12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457200" y="6422064"/>
            <a:ext cx="2133600" cy="365125"/>
          </a:xfrm>
        </p:spPr>
        <p:txBody>
          <a:bodyPr/>
          <a:lstStyle/>
          <a:p>
            <a:fld id="{EC91DACF-F124-4820-839D-3B58DB45E8F5}" type="datetimeFigureOut">
              <a:rPr lang="hr-HR" smtClean="0"/>
              <a:pPr/>
              <a:t>9.2.2014.</a:t>
            </a:fld>
            <a:endParaRPr lang="hr-HR"/>
          </a:p>
        </p:txBody>
      </p:sp>
      <p:sp>
        <p:nvSpPr>
          <p:cNvPr id="6" name="Footer Placeholder 5"/>
          <p:cNvSpPr>
            <a:spLocks noGrp="1"/>
          </p:cNvSpPr>
          <p:nvPr>
            <p:ph type="ftr" sz="quarter" idx="11"/>
          </p:nvPr>
        </p:nvSpPr>
        <p:spPr/>
        <p:txBody>
          <a:bodyPr/>
          <a:lstStyle/>
          <a:p>
            <a:endParaRPr lang="hr-HR"/>
          </a:p>
        </p:txBody>
      </p:sp>
      <p:sp>
        <p:nvSpPr>
          <p:cNvPr id="7" name="Slide Number Placeholder 6"/>
          <p:cNvSpPr>
            <a:spLocks noGrp="1"/>
          </p:cNvSpPr>
          <p:nvPr>
            <p:ph type="sldNum" sz="quarter" idx="12"/>
          </p:nvPr>
        </p:nvSpPr>
        <p:spPr/>
        <p:txBody>
          <a:bodyPr/>
          <a:lstStyle/>
          <a:p>
            <a:fld id="{5F8FF4DE-DFDC-4A78-83E5-58080E08D32E}" type="slidenum">
              <a:rPr lang="hr-HR" smtClean="0"/>
              <a:pPr/>
              <a:t>‹#›</a:t>
            </a:fld>
            <a:endParaRPr lang="hr-H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2" name="Freeform 11"/>
          <p:cNvSpPr>
            <a:spLocks/>
          </p:cNvSpPr>
          <p:nvPr/>
        </p:nvSpPr>
        <p:spPr bwMode="auto">
          <a:xfrm>
            <a:off x="0" y="4752126"/>
            <a:ext cx="9144000" cy="2112962"/>
          </a:xfrm>
          <a:custGeom>
            <a:avLst>
              <a:gd name="A1" fmla="val 0"/>
              <a:gd name="A2" fmla="val 0"/>
              <a:gd name="A3" fmla="val 0"/>
              <a:gd name="A4" fmla="val 0"/>
              <a:gd name="A5" fmla="val 0"/>
              <a:gd name="A6" fmla="val 0"/>
              <a:gd name="A7" fmla="val 0"/>
              <a:gd name="A8" fmla="val 0"/>
            </a:avLst>
            <a:gdLst/>
            <a:ahLst/>
            <a:cxnLst>
              <a:cxn ang="0">
                <a:pos x="0" y="1066"/>
              </a:cxn>
              <a:cxn ang="0">
                <a:pos x="0" y="1331"/>
              </a:cxn>
              <a:cxn ang="0">
                <a:pos x="5760" y="1331"/>
              </a:cxn>
              <a:cxn ang="0">
                <a:pos x="5760" y="0"/>
              </a:cxn>
              <a:cxn ang="0">
                <a:pos x="0" y="1066"/>
              </a:cxn>
            </a:cxnLst>
            <a:rect l="0" t="0" r="0" b="0"/>
            <a:pathLst>
              <a:path w="5760" h="1331">
                <a:moveTo>
                  <a:pt x="0" y="1066"/>
                </a:moveTo>
                <a:lnTo>
                  <a:pt x="0" y="1331"/>
                </a:lnTo>
                <a:lnTo>
                  <a:pt x="5760" y="1331"/>
                </a:lnTo>
                <a:lnTo>
                  <a:pt x="5760" y="0"/>
                </a:lnTo>
                <a:cubicBezTo>
                  <a:pt x="3220" y="1206"/>
                  <a:pt x="2250" y="1146"/>
                  <a:pt x="0" y="1066"/>
                </a:cubicBezTo>
                <a:close/>
              </a:path>
            </a:pathLst>
          </a:custGeom>
          <a:solidFill>
            <a:schemeClr val="bg1">
              <a:tint val="80000"/>
              <a:satMod val="200000"/>
              <a:alpha val="45000"/>
            </a:schemeClr>
          </a:solidFill>
          <a:ln w="9525" cap="flat" cmpd="sng" algn="ctr">
            <a:noFill/>
            <a:prstDash val="solid"/>
            <a:round/>
            <a:headEnd type="none" w="med" len="med"/>
            <a:tailEnd type="none" w="med" len="med"/>
          </a:ln>
          <a:effectLst>
            <a:outerShdw blurRad="50800" dist="44450" dir="16200000" algn="ctr" rotWithShape="0">
              <a:prstClr val="black">
                <a:alpha val="35000"/>
              </a:prstClr>
            </a:outerShdw>
          </a:effectLst>
        </p:spPr>
        <p:txBody>
          <a:bodyPr vert="horz" wrap="square" lIns="91440" tIns="45720" rIns="91440" bIns="45720" anchor="t" compatLnSpc="1"/>
          <a:lstStyle/>
          <a:p>
            <a:endParaRPr kumimoji="0" lang="en-US"/>
          </a:p>
        </p:txBody>
      </p:sp>
      <p:sp>
        <p:nvSpPr>
          <p:cNvPr id="16" name="Freeform 15"/>
          <p:cNvSpPr>
            <a:spLocks/>
          </p:cNvSpPr>
          <p:nvPr/>
        </p:nvSpPr>
        <p:spPr bwMode="auto">
          <a:xfrm>
            <a:off x="7315200" y="0"/>
            <a:ext cx="1828800" cy="6858000"/>
          </a:xfrm>
          <a:custGeom>
            <a:avLst/>
            <a:gdLst>
              <a:gd name="connsiteX0" fmla="*/ 1914 w 1914"/>
              <a:gd name="connsiteY0" fmla="*/ 9 h 4329"/>
              <a:gd name="connsiteX1" fmla="*/ 1914 w 1914"/>
              <a:gd name="connsiteY1" fmla="*/ 4329 h 4329"/>
              <a:gd name="connsiteX2" fmla="*/ 204 w 1914"/>
              <a:gd name="connsiteY2" fmla="*/ 4327 h 4329"/>
              <a:gd name="connsiteX3" fmla="*/ 0 w 1914"/>
              <a:gd name="connsiteY3" fmla="*/ 0 h 4329"/>
              <a:gd name="connsiteX4" fmla="*/ 1914 w 1914"/>
              <a:gd name="connsiteY4" fmla="*/ 9 h 43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4" h="4329">
                <a:moveTo>
                  <a:pt x="1914" y="9"/>
                </a:moveTo>
                <a:lnTo>
                  <a:pt x="1914" y="4329"/>
                </a:lnTo>
                <a:lnTo>
                  <a:pt x="204" y="4327"/>
                </a:lnTo>
                <a:cubicBezTo>
                  <a:pt x="1288" y="3574"/>
                  <a:pt x="2082" y="1734"/>
                  <a:pt x="0" y="0"/>
                </a:cubicBezTo>
                <a:lnTo>
                  <a:pt x="1914" y="9"/>
                </a:lnTo>
                <a:close/>
              </a:path>
            </a:pathLst>
          </a:custGeom>
          <a:solidFill>
            <a:schemeClr val="bg1">
              <a:tint val="90000"/>
              <a:satMod val="350000"/>
              <a:alpha val="40000"/>
            </a:schemeClr>
          </a:solidFill>
          <a:ln w="9525" cap="flat" cmpd="sng" algn="ctr">
            <a:noFill/>
            <a:prstDash val="solid"/>
            <a:round/>
            <a:headEnd type="none" w="med" len="med"/>
            <a:tailEnd type="none" w="med" len="med"/>
          </a:ln>
          <a:effectLst>
            <a:outerShdw blurRad="50800" dist="50800" dir="10800000" algn="ctr" rotWithShape="0">
              <a:prstClr val="black">
                <a:alpha val="45000"/>
              </a:prstClr>
            </a:outerShdw>
          </a:effectLst>
        </p:spPr>
        <p:txBody>
          <a:bodyPr vert="horz" wrap="square" lIns="91440" tIns="45720" rIns="91440" bIns="45720" anchor="t" compatLnSpc="1"/>
          <a:lstStyle/>
          <a:p>
            <a:endParaRPr kumimoji="0" lang="en-US"/>
          </a:p>
        </p:txBody>
      </p:sp>
      <p:sp>
        <p:nvSpPr>
          <p:cNvPr id="9" name="Title Placeholder 8"/>
          <p:cNvSpPr>
            <a:spLocks noGrp="1"/>
          </p:cNvSpPr>
          <p:nvPr>
            <p:ph type="title"/>
          </p:nvPr>
        </p:nvSpPr>
        <p:spPr>
          <a:xfrm>
            <a:off x="457200" y="274638"/>
            <a:ext cx="7467600" cy="1143000"/>
          </a:xfrm>
          <a:prstGeom prst="rect">
            <a:avLst/>
          </a:prstGeom>
        </p:spPr>
        <p:txBody>
          <a:bodyPr vert="horz" lIns="45720" rIns="45720" anchor="ctr">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600200"/>
            <a:ext cx="74676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422064"/>
            <a:ext cx="2133600" cy="365125"/>
          </a:xfrm>
          <a:prstGeom prst="rect">
            <a:avLst/>
          </a:prstGeom>
        </p:spPr>
        <p:txBody>
          <a:bodyPr vert="horz" bIns="0" anchor="b"/>
          <a:lstStyle>
            <a:lvl1pPr algn="l" eaLnBrk="1" latinLnBrk="0" hangingPunct="1">
              <a:defRPr kumimoji="0" sz="1000">
                <a:solidFill>
                  <a:schemeClr val="tx2">
                    <a:shade val="50000"/>
                  </a:schemeClr>
                </a:solidFill>
              </a:defRPr>
            </a:lvl1pPr>
          </a:lstStyle>
          <a:p>
            <a:fld id="{EC91DACF-F124-4820-839D-3B58DB45E8F5}" type="datetimeFigureOut">
              <a:rPr lang="hr-HR" smtClean="0"/>
              <a:pPr/>
              <a:t>9.2.2014.</a:t>
            </a:fld>
            <a:endParaRPr lang="hr-HR"/>
          </a:p>
        </p:txBody>
      </p:sp>
      <p:sp>
        <p:nvSpPr>
          <p:cNvPr id="22" name="Footer Placeholder 21"/>
          <p:cNvSpPr>
            <a:spLocks noGrp="1"/>
          </p:cNvSpPr>
          <p:nvPr>
            <p:ph type="ftr" sz="quarter" idx="3"/>
          </p:nvPr>
        </p:nvSpPr>
        <p:spPr>
          <a:xfrm>
            <a:off x="3124200" y="6422064"/>
            <a:ext cx="2895600" cy="365125"/>
          </a:xfrm>
          <a:prstGeom prst="rect">
            <a:avLst/>
          </a:prstGeom>
        </p:spPr>
        <p:txBody>
          <a:bodyPr vert="horz" lIns="0" rIns="0" bIns="0" anchor="b"/>
          <a:lstStyle>
            <a:lvl1pPr algn="ctr" eaLnBrk="1" latinLnBrk="0" hangingPunct="1">
              <a:defRPr kumimoji="0" sz="1000">
                <a:solidFill>
                  <a:schemeClr val="tx2">
                    <a:shade val="50000"/>
                  </a:schemeClr>
                </a:solidFill>
              </a:defRPr>
            </a:lvl1pPr>
          </a:lstStyle>
          <a:p>
            <a:endParaRPr lang="hr-HR"/>
          </a:p>
        </p:txBody>
      </p:sp>
      <p:sp>
        <p:nvSpPr>
          <p:cNvPr id="18" name="Slide Number Placeholder 17"/>
          <p:cNvSpPr>
            <a:spLocks noGrp="1"/>
          </p:cNvSpPr>
          <p:nvPr>
            <p:ph type="sldNum" sz="quarter" idx="4"/>
          </p:nvPr>
        </p:nvSpPr>
        <p:spPr>
          <a:xfrm>
            <a:off x="8153400" y="6422064"/>
            <a:ext cx="762000" cy="365125"/>
          </a:xfrm>
          <a:prstGeom prst="rect">
            <a:avLst/>
          </a:prstGeom>
        </p:spPr>
        <p:txBody>
          <a:bodyPr vert="horz" lIns="0" tIns="0" rIns="0" bIns="0" anchor="b"/>
          <a:lstStyle>
            <a:lvl1pPr algn="r" eaLnBrk="1" latinLnBrk="0" hangingPunct="1">
              <a:defRPr kumimoji="0" sz="1000">
                <a:solidFill>
                  <a:schemeClr val="tx2">
                    <a:shade val="50000"/>
                  </a:schemeClr>
                </a:solidFill>
              </a:defRPr>
            </a:lvl1pPr>
          </a:lstStyle>
          <a:p>
            <a:fld id="{5F8FF4DE-DFDC-4A78-83E5-58080E08D32E}" type="slidenum">
              <a:rPr lang="hr-HR" smtClean="0"/>
              <a:pPr/>
              <a:t>‹#›</a:t>
            </a:fld>
            <a:endParaRPr lang="hr-HR"/>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l" rtl="0" eaLnBrk="1" latinLnBrk="0" hangingPunct="1">
        <a:spcBef>
          <a:spcPct val="0"/>
        </a:spcBef>
        <a:buNone/>
        <a:defRPr kumimoji="0" sz="4600" kern="1200">
          <a:solidFill>
            <a:schemeClr val="tx1"/>
          </a:solidFill>
          <a:latin typeface="+mj-lt"/>
          <a:ea typeface="+mj-ea"/>
          <a:cs typeface="+mj-cs"/>
        </a:defRPr>
      </a:lvl1pPr>
    </p:titleStyle>
    <p:bodyStyle>
      <a:lvl1pPr marL="420624"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722376" indent="-274320" algn="l" rtl="0" eaLnBrk="1" latinLnBrk="0" hangingPunct="1">
        <a:spcBef>
          <a:spcPct val="20000"/>
        </a:spcBef>
        <a:buClr>
          <a:schemeClr val="accent1"/>
        </a:buClr>
        <a:buSzPct val="90000"/>
        <a:buFont typeface="Wingdings 2"/>
        <a:buChar char=""/>
        <a:defRPr kumimoji="0" sz="2600" kern="1200">
          <a:solidFill>
            <a:schemeClr val="tx1"/>
          </a:solidFill>
          <a:latin typeface="+mn-lt"/>
          <a:ea typeface="+mn-ea"/>
          <a:cs typeface="+mn-cs"/>
        </a:defRPr>
      </a:lvl2pPr>
      <a:lvl3pPr marL="1005840" indent="-256032" algn="l" rtl="0" eaLnBrk="1" latinLnBrk="0" hangingPunct="1">
        <a:spcBef>
          <a:spcPct val="20000"/>
        </a:spcBef>
        <a:buClr>
          <a:schemeClr val="accent2"/>
        </a:buClr>
        <a:buSzPct val="85000"/>
        <a:buFont typeface="Arial"/>
        <a:buChar char="○"/>
        <a:defRPr kumimoji="0" sz="2400" kern="1200">
          <a:solidFill>
            <a:schemeClr val="tx1"/>
          </a:solidFill>
          <a:latin typeface="+mn-lt"/>
          <a:ea typeface="+mn-ea"/>
          <a:cs typeface="+mn-cs"/>
        </a:defRPr>
      </a:lvl3pPr>
      <a:lvl4pPr marL="1280160" indent="-237744" algn="l" rtl="0" eaLnBrk="1" latinLnBrk="0" hangingPunct="1">
        <a:spcBef>
          <a:spcPct val="20000"/>
        </a:spcBef>
        <a:buClr>
          <a:schemeClr val="accent3"/>
        </a:buClr>
        <a:buSzPct val="90000"/>
        <a:buFont typeface="Wingdings 2"/>
        <a:buChar char=""/>
        <a:defRPr kumimoji="0" sz="2000" kern="1200">
          <a:solidFill>
            <a:schemeClr val="tx1"/>
          </a:solidFill>
          <a:latin typeface="+mn-lt"/>
          <a:ea typeface="+mn-ea"/>
          <a:cs typeface="+mn-cs"/>
        </a:defRPr>
      </a:lvl4pPr>
      <a:lvl5pPr marL="1490472" indent="-182880" algn="l" rtl="0" eaLnBrk="1" latinLnBrk="0" hangingPunct="1">
        <a:spcBef>
          <a:spcPct val="20000"/>
        </a:spcBef>
        <a:buClr>
          <a:schemeClr val="accent4"/>
        </a:buClr>
        <a:buSzPct val="100000"/>
        <a:buFont typeface="Arial"/>
        <a:buChar char="-"/>
        <a:defRPr kumimoji="0" sz="2000" kern="1200">
          <a:solidFill>
            <a:schemeClr val="tx1"/>
          </a:solidFill>
          <a:latin typeface="+mn-lt"/>
          <a:ea typeface="+mn-ea"/>
          <a:cs typeface="+mn-cs"/>
        </a:defRPr>
      </a:lvl5pPr>
      <a:lvl6pPr marL="1700784" indent="-182880" algn="l" rtl="0" eaLnBrk="1" latinLnBrk="0" hangingPunct="1">
        <a:spcBef>
          <a:spcPct val="20000"/>
        </a:spcBef>
        <a:buClr>
          <a:schemeClr val="accent5"/>
        </a:buClr>
        <a:buFont typeface="Arial"/>
        <a:buChar char="-"/>
        <a:defRPr kumimoji="0" sz="2000" kern="1200" baseline="0">
          <a:solidFill>
            <a:schemeClr val="tx1"/>
          </a:solidFill>
          <a:latin typeface="+mn-lt"/>
          <a:ea typeface="+mn-ea"/>
          <a:cs typeface="+mn-cs"/>
        </a:defRPr>
      </a:lvl6pPr>
      <a:lvl7pPr marL="1920240" indent="-182880" algn="l" rtl="0" eaLnBrk="1" latinLnBrk="0" hangingPunct="1">
        <a:spcBef>
          <a:spcPct val="20000"/>
        </a:spcBef>
        <a:buClr>
          <a:schemeClr val="accent6"/>
        </a:buClr>
        <a:buSzPct val="100000"/>
        <a:buFont typeface="Arial"/>
        <a:buChar char="•"/>
        <a:defRPr kumimoji="0" sz="1800" kern="1200" baseline="0">
          <a:solidFill>
            <a:schemeClr val="tx1"/>
          </a:solidFill>
          <a:latin typeface="+mn-lt"/>
          <a:ea typeface="+mn-ea"/>
          <a:cs typeface="+mn-cs"/>
        </a:defRPr>
      </a:lvl7pPr>
      <a:lvl8pPr marL="2139696"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8pPr>
      <a:lvl9pPr marL="2331720" indent="-182880" algn="l" rtl="0" eaLnBrk="1" latinLnBrk="0" hangingPunct="1">
        <a:spcBef>
          <a:spcPct val="20000"/>
        </a:spcBef>
        <a:buClr>
          <a:schemeClr val="accent6"/>
        </a:buClr>
        <a:buFont typeface="Arial"/>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07704" y="4077072"/>
            <a:ext cx="5648623" cy="1204306"/>
          </a:xfrm>
        </p:spPr>
        <p:txBody>
          <a:bodyPr>
            <a:normAutofit fontScale="90000"/>
          </a:bodyPr>
          <a:lstStyle/>
          <a:p>
            <a:r>
              <a:rPr lang="hr-HR" sz="6000" dirty="0" smtClean="0">
                <a:ln w="57150">
                  <a:solidFill>
                    <a:srgbClr val="CC9900"/>
                  </a:solidFill>
                </a:ln>
                <a:solidFill>
                  <a:srgbClr val="FFFFFF"/>
                </a:solidFill>
              </a:rPr>
              <a:t>SCHOOLs  IN </a:t>
            </a:r>
            <a:br>
              <a:rPr lang="hr-HR" sz="6000" dirty="0" smtClean="0">
                <a:ln w="57150">
                  <a:solidFill>
                    <a:srgbClr val="CC9900"/>
                  </a:solidFill>
                </a:ln>
                <a:solidFill>
                  <a:srgbClr val="FFFFFF"/>
                </a:solidFill>
              </a:rPr>
            </a:br>
            <a:r>
              <a:rPr lang="hr-HR" sz="6000" dirty="0" smtClean="0">
                <a:ln w="57150">
                  <a:solidFill>
                    <a:srgbClr val="CC9900"/>
                  </a:solidFill>
                </a:ln>
                <a:solidFill>
                  <a:srgbClr val="FFFFFF"/>
                </a:solidFill>
              </a:rPr>
              <a:t>GREAT BRITAIN</a:t>
            </a:r>
            <a:endParaRPr lang="hr-HR" sz="6000" dirty="0">
              <a:ln w="57150">
                <a:solidFill>
                  <a:srgbClr val="CC9900"/>
                </a:solidFill>
              </a:ln>
              <a:solidFill>
                <a:srgbClr val="FFFFFF"/>
              </a:solidFill>
            </a:endParaRPr>
          </a:p>
        </p:txBody>
      </p:sp>
      <p:sp>
        <p:nvSpPr>
          <p:cNvPr id="3" name="Subtitle 2"/>
          <p:cNvSpPr>
            <a:spLocks noGrp="1"/>
          </p:cNvSpPr>
          <p:nvPr>
            <p:ph type="subTitle" idx="1"/>
          </p:nvPr>
        </p:nvSpPr>
        <p:spPr>
          <a:xfrm rot="20760743">
            <a:off x="605378" y="1473648"/>
            <a:ext cx="8458200" cy="1703040"/>
          </a:xfrm>
        </p:spPr>
        <p:txBody>
          <a:bodyPr/>
          <a:lstStyle/>
          <a:p>
            <a:endParaRPr lang="hr-HR" dirty="0"/>
          </a:p>
        </p:txBody>
      </p:sp>
    </p:spTree>
    <p:extLst>
      <p:ext uri="{BB962C8B-B14F-4D97-AF65-F5344CB8AC3E}">
        <p14:creationId xmlns:p14="http://schemas.microsoft.com/office/powerpoint/2010/main" xmlns="" val="804602250"/>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4" name="Title 3"/>
          <p:cNvSpPr>
            <a:spLocks noGrp="1"/>
          </p:cNvSpPr>
          <p:nvPr>
            <p:ph type="title" idx="4294967295"/>
          </p:nvPr>
        </p:nvSpPr>
        <p:spPr>
          <a:xfrm>
            <a:off x="251520" y="260648"/>
            <a:ext cx="7200800" cy="1254125"/>
          </a:xfrm>
        </p:spPr>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PRIMARY SCHOOL</a:t>
            </a:r>
            <a:endParaRPr lang="hr-HR"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8" name="Rectangle 7"/>
          <p:cNvSpPr/>
          <p:nvPr/>
        </p:nvSpPr>
        <p:spPr>
          <a:xfrm>
            <a:off x="395536" y="1484784"/>
            <a:ext cx="4572000" cy="3139321"/>
          </a:xfrm>
          <a:prstGeom prst="rect">
            <a:avLst/>
          </a:prstGeom>
        </p:spPr>
        <p:txBody>
          <a:bodyPr>
            <a:spAutoFit/>
          </a:bodyPr>
          <a:lstStyle/>
          <a:p>
            <a:r>
              <a:rPr lang="en-US" dirty="0" smtClean="0"/>
              <a:t>Children in Britain start school when they are five years old.</a:t>
            </a:r>
            <a:r>
              <a:rPr lang="hr-HR" dirty="0"/>
              <a:t> Primary school comes </a:t>
            </a:r>
            <a:r>
              <a:rPr lang="en-US" dirty="0"/>
              <a:t>before secondary school and after preschool</a:t>
            </a:r>
            <a:r>
              <a:rPr lang="hr-HR" dirty="0" smtClean="0"/>
              <a:t>. </a:t>
            </a:r>
            <a:r>
              <a:rPr lang="en-US" dirty="0" smtClean="0"/>
              <a:t>They go to a primary school until they are eleven.</a:t>
            </a:r>
            <a:r>
              <a:rPr lang="hr-HR" dirty="0" smtClean="0"/>
              <a:t> </a:t>
            </a:r>
          </a:p>
          <a:p>
            <a:r>
              <a:rPr lang="hr-HR" dirty="0" smtClean="0"/>
              <a:t>The school starts between 8.30 and 9.00 am and finishes at 4.00 pm. The school year starts in the first week of September and finishesi n the third</a:t>
            </a:r>
          </a:p>
          <a:p>
            <a:r>
              <a:rPr lang="hr-HR" dirty="0"/>
              <a:t>w</a:t>
            </a:r>
            <a:r>
              <a:rPr lang="hr-HR" dirty="0" smtClean="0"/>
              <a:t>eek of July. They have lunch in school canteen or bring snack from home.  </a:t>
            </a: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716016" y="3356992"/>
            <a:ext cx="4272136" cy="31707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2269942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2" name="TextBox 1"/>
          <p:cNvSpPr txBox="1"/>
          <p:nvPr/>
        </p:nvSpPr>
        <p:spPr>
          <a:xfrm>
            <a:off x="251520" y="260648"/>
            <a:ext cx="6552728" cy="76944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SECONDARY SCHOOL</a:t>
            </a:r>
          </a:p>
        </p:txBody>
      </p:sp>
      <p:sp>
        <p:nvSpPr>
          <p:cNvPr id="3" name="Rectangle 2"/>
          <p:cNvSpPr/>
          <p:nvPr/>
        </p:nvSpPr>
        <p:spPr>
          <a:xfrm>
            <a:off x="467544" y="1340768"/>
            <a:ext cx="4572000" cy="1754326"/>
          </a:xfrm>
          <a:prstGeom prst="rect">
            <a:avLst/>
          </a:prstGeom>
        </p:spPr>
        <p:txBody>
          <a:bodyPr>
            <a:spAutoFit/>
          </a:bodyPr>
          <a:lstStyle/>
          <a:p>
            <a:r>
              <a:rPr lang="hr-HR" dirty="0" smtClean="0"/>
              <a:t>After primary </a:t>
            </a:r>
            <a:r>
              <a:rPr lang="hr-HR" dirty="0" smtClean="0"/>
              <a:t>school</a:t>
            </a:r>
            <a:r>
              <a:rPr lang="en-US" dirty="0" smtClean="0"/>
              <a:t> </a:t>
            </a:r>
            <a:r>
              <a:rPr lang="en-US" dirty="0"/>
              <a:t>they go to a secondary school. They can leave when they are sixteen. In the last two years of school they work towards a qualification called the General Certificate of Secondary </a:t>
            </a:r>
            <a:r>
              <a:rPr lang="en-US" dirty="0" smtClean="0"/>
              <a:t>Education</a:t>
            </a:r>
            <a:r>
              <a:rPr lang="hr-HR" dirty="0" smtClean="0"/>
              <a:t>.</a:t>
            </a:r>
            <a:endParaRPr lang="hr-HR"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4857436" y="4077071"/>
            <a:ext cx="4251068" cy="28288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Rectangle 3"/>
          <p:cNvSpPr/>
          <p:nvPr/>
        </p:nvSpPr>
        <p:spPr>
          <a:xfrm>
            <a:off x="539552" y="3143248"/>
            <a:ext cx="4572000" cy="1477328"/>
          </a:xfrm>
          <a:prstGeom prst="rect">
            <a:avLst/>
          </a:prstGeom>
        </p:spPr>
        <p:txBody>
          <a:bodyPr wrap="square">
            <a:spAutoFit/>
          </a:bodyPr>
          <a:lstStyle/>
          <a:p>
            <a:r>
              <a:rPr lang="hr-HR" dirty="0" smtClean="0"/>
              <a:t>S</a:t>
            </a:r>
            <a:r>
              <a:rPr lang="en-US" dirty="0" err="1" smtClean="0"/>
              <a:t>tudents</a:t>
            </a:r>
            <a:r>
              <a:rPr lang="en-US" dirty="0" smtClean="0"/>
              <a:t> </a:t>
            </a:r>
            <a:r>
              <a:rPr lang="en-US" dirty="0"/>
              <a:t>stay at school after they are sixteen, they can go into the sixth form for two years. Here students usually study three subjects. At the end of the sixth form they take an examination called A-levels.</a:t>
            </a:r>
            <a:endParaRPr lang="hr-HR" dirty="0"/>
          </a:p>
        </p:txBody>
      </p:sp>
    </p:spTree>
    <p:extLst>
      <p:ext uri="{BB962C8B-B14F-4D97-AF65-F5344CB8AC3E}">
        <p14:creationId xmlns:p14="http://schemas.microsoft.com/office/powerpoint/2010/main" xmlns="" val="152022269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1000" fill="hold"/>
                                        <p:tgtEl>
                                          <p:spTgt spid="1026"/>
                                        </p:tgtEl>
                                        <p:attrNameLst>
                                          <p:attrName>ppt_w</p:attrName>
                                        </p:attrNameLst>
                                      </p:cBhvr>
                                      <p:tavLst>
                                        <p:tav tm="0">
                                          <p:val>
                                            <p:fltVal val="0"/>
                                          </p:val>
                                        </p:tav>
                                        <p:tav tm="100000">
                                          <p:val>
                                            <p:strVal val="#ppt_w"/>
                                          </p:val>
                                        </p:tav>
                                      </p:tavLst>
                                    </p:anim>
                                    <p:anim calcmode="lin" valueType="num">
                                      <p:cBhvr>
                                        <p:cTn id="13" dur="1000" fill="hold"/>
                                        <p:tgtEl>
                                          <p:spTgt spid="1026"/>
                                        </p:tgtEl>
                                        <p:attrNameLst>
                                          <p:attrName>ppt_h</p:attrName>
                                        </p:attrNameLst>
                                      </p:cBhvr>
                                      <p:tavLst>
                                        <p:tav tm="0">
                                          <p:val>
                                            <p:fltVal val="0"/>
                                          </p:val>
                                        </p:tav>
                                        <p:tav tm="100000">
                                          <p:val>
                                            <p:strVal val="#ppt_h"/>
                                          </p:val>
                                        </p:tav>
                                      </p:tavLst>
                                    </p:anim>
                                    <p:anim calcmode="lin" valueType="num">
                                      <p:cBhvr>
                                        <p:cTn id="14" dur="1000" fill="hold"/>
                                        <p:tgtEl>
                                          <p:spTgt spid="1026"/>
                                        </p:tgtEl>
                                        <p:attrNameLst>
                                          <p:attrName>style.rotation</p:attrName>
                                        </p:attrNameLst>
                                      </p:cBhvr>
                                      <p:tavLst>
                                        <p:tav tm="0">
                                          <p:val>
                                            <p:fltVal val="90"/>
                                          </p:val>
                                        </p:tav>
                                        <p:tav tm="100000">
                                          <p:val>
                                            <p:fltVal val="0"/>
                                          </p:val>
                                        </p:tav>
                                      </p:tavLst>
                                    </p:anim>
                                    <p:animEffect transition="in" filter="fade">
                                      <p:cBhvr>
                                        <p:cTn id="15"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3" name="TextBox 2"/>
          <p:cNvSpPr txBox="1"/>
          <p:nvPr/>
        </p:nvSpPr>
        <p:spPr>
          <a:xfrm>
            <a:off x="395536" y="476672"/>
            <a:ext cx="7200800" cy="584775"/>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COLLEGES OR </a:t>
            </a:r>
            <a:r>
              <a:rPr lang="hr-HR" sz="32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UNIVERCITIES</a:t>
            </a:r>
            <a:endParaRPr lang="hr-HR" sz="32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4" name="Rectangle 3"/>
          <p:cNvSpPr/>
          <p:nvPr/>
        </p:nvSpPr>
        <p:spPr>
          <a:xfrm>
            <a:off x="402076" y="1268760"/>
            <a:ext cx="4572000" cy="1754326"/>
          </a:xfrm>
          <a:prstGeom prst="rect">
            <a:avLst/>
          </a:prstGeom>
        </p:spPr>
        <p:txBody>
          <a:bodyPr>
            <a:spAutoFit/>
          </a:bodyPr>
          <a:lstStyle/>
          <a:p>
            <a:r>
              <a:rPr lang="en-US" dirty="0"/>
              <a:t> If they leave school when they are sixteen, young people can get a job or they can go to a </a:t>
            </a:r>
            <a:r>
              <a:rPr lang="en-US" dirty="0" smtClean="0"/>
              <a:t>collage</a:t>
            </a:r>
            <a:r>
              <a:rPr lang="hr-HR" dirty="0" smtClean="0"/>
              <a:t>. </a:t>
            </a:r>
            <a:r>
              <a:rPr lang="en-US" dirty="0"/>
              <a:t>When A-level students are eighteen they leave school. They can then get a job, go to a collage or go to </a:t>
            </a:r>
            <a:r>
              <a:rPr lang="hr-HR" dirty="0" smtClean="0"/>
              <a:t> an </a:t>
            </a:r>
            <a:r>
              <a:rPr lang="en-US" dirty="0" smtClean="0"/>
              <a:t>university</a:t>
            </a:r>
            <a:r>
              <a:rPr lang="en-US" dirty="0" smtClean="0"/>
              <a:t>.</a:t>
            </a:r>
            <a:r>
              <a:rPr lang="hr-HR" dirty="0" smtClean="0"/>
              <a:t> </a:t>
            </a:r>
            <a:endParaRPr lang="hr-HR"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711169" y="3356992"/>
            <a:ext cx="4274840" cy="3206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587245511"/>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anim calcmode="lin" valueType="num">
                                      <p:cBhvr>
                                        <p:cTn id="12" dur="1000" fill="hold"/>
                                        <p:tgtEl>
                                          <p:spTgt spid="2050"/>
                                        </p:tgtEl>
                                        <p:attrNameLst>
                                          <p:attrName>ppt_w</p:attrName>
                                        </p:attrNameLst>
                                      </p:cBhvr>
                                      <p:tavLst>
                                        <p:tav tm="0">
                                          <p:val>
                                            <p:fltVal val="0"/>
                                          </p:val>
                                        </p:tav>
                                        <p:tav tm="100000">
                                          <p:val>
                                            <p:strVal val="#ppt_w"/>
                                          </p:val>
                                        </p:tav>
                                      </p:tavLst>
                                    </p:anim>
                                    <p:anim calcmode="lin" valueType="num">
                                      <p:cBhvr>
                                        <p:cTn id="13" dur="1000" fill="hold"/>
                                        <p:tgtEl>
                                          <p:spTgt spid="2050"/>
                                        </p:tgtEl>
                                        <p:attrNameLst>
                                          <p:attrName>ppt_h</p:attrName>
                                        </p:attrNameLst>
                                      </p:cBhvr>
                                      <p:tavLst>
                                        <p:tav tm="0">
                                          <p:val>
                                            <p:fltVal val="0"/>
                                          </p:val>
                                        </p:tav>
                                        <p:tav tm="100000">
                                          <p:val>
                                            <p:strVal val="#ppt_h"/>
                                          </p:val>
                                        </p:tav>
                                      </p:tavLst>
                                    </p:anim>
                                    <p:anim calcmode="lin" valueType="num">
                                      <p:cBhvr>
                                        <p:cTn id="14" dur="1000" fill="hold"/>
                                        <p:tgtEl>
                                          <p:spTgt spid="2050"/>
                                        </p:tgtEl>
                                        <p:attrNameLst>
                                          <p:attrName>style.rotation</p:attrName>
                                        </p:attrNameLst>
                                      </p:cBhvr>
                                      <p:tavLst>
                                        <p:tav tm="0">
                                          <p:val>
                                            <p:fltVal val="90"/>
                                          </p:val>
                                        </p:tav>
                                        <p:tav tm="100000">
                                          <p:val>
                                            <p:fltVal val="0"/>
                                          </p:val>
                                        </p:tav>
                                      </p:tavLst>
                                    </p:anim>
                                    <p:animEffect transition="in" filter="fade">
                                      <p:cBhvr>
                                        <p:cTn id="15"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2" name="TextBox 1"/>
          <p:cNvSpPr txBox="1"/>
          <p:nvPr/>
        </p:nvSpPr>
        <p:spPr>
          <a:xfrm>
            <a:off x="179512" y="369530"/>
            <a:ext cx="7056784"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FAMOUS UNIVERSETIES</a:t>
            </a:r>
            <a:endParaRPr lang="hr-H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55576" y="1430800"/>
            <a:ext cx="3240360" cy="523220"/>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hr-HR" sz="28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Oxford</a:t>
            </a:r>
            <a:endParaRPr lang="hr-HR" sz="28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4" name="Rectangle 3"/>
          <p:cNvSpPr/>
          <p:nvPr/>
        </p:nvSpPr>
        <p:spPr>
          <a:xfrm>
            <a:off x="323528" y="1844824"/>
            <a:ext cx="4572000" cy="3416320"/>
          </a:xfrm>
          <a:prstGeom prst="rect">
            <a:avLst/>
          </a:prstGeom>
        </p:spPr>
        <p:txBody>
          <a:bodyPr>
            <a:spAutoFit/>
          </a:bodyPr>
          <a:lstStyle/>
          <a:p>
            <a:r>
              <a:rPr lang="en-US" dirty="0"/>
              <a:t>Oxford University is </a:t>
            </a:r>
            <a:r>
              <a:rPr lang="hr-HR" dirty="0" smtClean="0"/>
              <a:t>the</a:t>
            </a:r>
            <a:r>
              <a:rPr lang="en-US" dirty="0" smtClean="0"/>
              <a:t> </a:t>
            </a:r>
            <a:r>
              <a:rPr lang="en-US" dirty="0"/>
              <a:t>university in the English city of Oxford, founded in 1096. </a:t>
            </a:r>
            <a:r>
              <a:rPr lang="hr-HR" dirty="0" smtClean="0"/>
              <a:t>It is</a:t>
            </a:r>
            <a:r>
              <a:rPr lang="en-US" dirty="0" smtClean="0"/>
              <a:t> </a:t>
            </a:r>
            <a:r>
              <a:rPr lang="hr-HR" dirty="0" smtClean="0"/>
              <a:t>c</a:t>
            </a:r>
            <a:r>
              <a:rPr lang="en-US" dirty="0" err="1" smtClean="0"/>
              <a:t>onsidered</a:t>
            </a:r>
            <a:r>
              <a:rPr lang="en-US" dirty="0" smtClean="0"/>
              <a:t> </a:t>
            </a:r>
            <a:r>
              <a:rPr lang="en-US" dirty="0"/>
              <a:t>the oldest university in the English-speaking </a:t>
            </a:r>
            <a:r>
              <a:rPr lang="en-US" dirty="0" smtClean="0"/>
              <a:t>world</a:t>
            </a:r>
            <a:r>
              <a:rPr lang="hr-HR" dirty="0" smtClean="0"/>
              <a:t> and </a:t>
            </a:r>
            <a:r>
              <a:rPr lang="en-US" dirty="0" smtClean="0"/>
              <a:t>among </a:t>
            </a:r>
            <a:r>
              <a:rPr lang="en-US" dirty="0"/>
              <a:t>the five best universities in the world. University of Cambridge and Oxford are sometimes together referred to as "Oxbridge". Both have great social and historical status </a:t>
            </a:r>
            <a:r>
              <a:rPr lang="hr-HR" dirty="0" smtClean="0"/>
              <a:t> </a:t>
            </a:r>
            <a:r>
              <a:rPr lang="hr-HR" dirty="0" smtClean="0"/>
              <a:t>and </a:t>
            </a:r>
            <a:r>
              <a:rPr lang="en-US" dirty="0" smtClean="0"/>
              <a:t>the </a:t>
            </a:r>
            <a:r>
              <a:rPr lang="en-US" dirty="0"/>
              <a:t>centuries-old rivalry. </a:t>
            </a:r>
          </a:p>
          <a:p>
            <a:r>
              <a:rPr lang="en-US" dirty="0" smtClean="0"/>
              <a:t>Students who graduate at Oxford, </a:t>
            </a:r>
            <a:r>
              <a:rPr lang="en-US" dirty="0" smtClean="0"/>
              <a:t>gain</a:t>
            </a:r>
            <a:r>
              <a:rPr lang="hr-HR" dirty="0" smtClean="0"/>
              <a:t> </a:t>
            </a:r>
            <a:r>
              <a:rPr lang="en-US" dirty="0" smtClean="0"/>
              <a:t>a </a:t>
            </a:r>
            <a:r>
              <a:rPr lang="en-US" dirty="0" smtClean="0"/>
              <a:t>shortcut Oxon., </a:t>
            </a:r>
            <a:r>
              <a:rPr lang="hr-HR" dirty="0" smtClean="0"/>
              <a:t>ex.</a:t>
            </a:r>
            <a:r>
              <a:rPr lang="en-US" dirty="0" smtClean="0"/>
              <a:t>"John </a:t>
            </a:r>
            <a:r>
              <a:rPr lang="en-US" dirty="0" smtClean="0"/>
              <a:t>Smith, BA (Oxon.)"</a:t>
            </a:r>
            <a:endParaRPr lang="hr-HR" dirty="0"/>
          </a:p>
        </p:txBody>
      </p:sp>
      <p:sp>
        <p:nvSpPr>
          <p:cNvPr id="5" name="TextBox 4"/>
          <p:cNvSpPr txBox="1"/>
          <p:nvPr/>
        </p:nvSpPr>
        <p:spPr>
          <a:xfrm>
            <a:off x="4927817" y="1507744"/>
            <a:ext cx="2340768" cy="461665"/>
          </a:xfrm>
          <a:prstGeom prst="rect">
            <a:avLst/>
          </a:prstGeom>
          <a:noFill/>
        </p:spPr>
        <p:txBody>
          <a:bodyPr wrap="square" rtlCol="0">
            <a:spAutoFit/>
            <a:scene3d>
              <a:camera prst="orthographicFront"/>
              <a:lightRig rig="glow" dir="tl">
                <a:rot lat="0" lon="0" rev="5400000"/>
              </a:lightRig>
            </a:scene3d>
            <a:sp3d contourW="12700">
              <a:bevelT w="25400" h="25400"/>
              <a:contourClr>
                <a:schemeClr val="accent6">
                  <a:shade val="73000"/>
                </a:schemeClr>
              </a:contourClr>
            </a:sp3d>
          </a:bodyPr>
          <a:lstStyle/>
          <a:p>
            <a:r>
              <a:rPr lang="hr-HR" sz="24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Camebridge</a:t>
            </a:r>
            <a:endParaRPr lang="hr-HR" sz="24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6" name="Rectangle 5"/>
          <p:cNvSpPr/>
          <p:nvPr/>
        </p:nvSpPr>
        <p:spPr>
          <a:xfrm>
            <a:off x="4861279" y="1859208"/>
            <a:ext cx="3240360" cy="2585323"/>
          </a:xfrm>
          <a:prstGeom prst="rect">
            <a:avLst/>
          </a:prstGeom>
        </p:spPr>
        <p:txBody>
          <a:bodyPr wrap="square">
            <a:spAutoFit/>
          </a:bodyPr>
          <a:lstStyle/>
          <a:p>
            <a:r>
              <a:rPr lang="en-US" dirty="0"/>
              <a:t>University of Cambridge </a:t>
            </a:r>
            <a:r>
              <a:rPr lang="en-US" dirty="0" smtClean="0"/>
              <a:t> </a:t>
            </a:r>
            <a:r>
              <a:rPr lang="en-US" dirty="0"/>
              <a:t>is the second oldest university in the world that runs continuously since its </a:t>
            </a:r>
            <a:r>
              <a:rPr lang="en-US" dirty="0" smtClean="0"/>
              <a:t>founding.</a:t>
            </a:r>
            <a:r>
              <a:rPr lang="hr-HR" dirty="0" smtClean="0"/>
              <a:t> </a:t>
            </a:r>
            <a:r>
              <a:rPr lang="en-US" dirty="0" smtClean="0"/>
              <a:t>From </a:t>
            </a:r>
            <a:r>
              <a:rPr lang="hr-HR" dirty="0" smtClean="0"/>
              <a:t> Cambridge</a:t>
            </a:r>
            <a:r>
              <a:rPr lang="en-US" dirty="0" smtClean="0"/>
              <a:t>university derive </a:t>
            </a:r>
            <a:r>
              <a:rPr lang="en-US" dirty="0"/>
              <a:t>87 Nobel Prize winners which is more than from any other university </a:t>
            </a:r>
            <a:r>
              <a:rPr lang="en-US" dirty="0" smtClean="0"/>
              <a:t>i</a:t>
            </a:r>
            <a:r>
              <a:rPr lang="hr-HR" dirty="0" smtClean="0"/>
              <a:t>n world</a:t>
            </a:r>
            <a:r>
              <a:rPr lang="en-US" dirty="0" smtClean="0"/>
              <a:t>.</a:t>
            </a:r>
            <a:endParaRPr lang="hr-HR" dirty="0"/>
          </a:p>
        </p:txBody>
      </p:sp>
    </p:spTree>
    <p:extLst>
      <p:ext uri="{BB962C8B-B14F-4D97-AF65-F5344CB8AC3E}">
        <p14:creationId xmlns:p14="http://schemas.microsoft.com/office/powerpoint/2010/main" xmlns="" val="1946203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80">
                                          <p:stCondLst>
                                            <p:cond delay="0"/>
                                          </p:stCondLst>
                                        </p:cTn>
                                        <p:tgtEl>
                                          <p:spTgt spid="3"/>
                                        </p:tgtEl>
                                      </p:cBhvr>
                                    </p:animEffect>
                                    <p:anim calcmode="lin" valueType="num">
                                      <p:cBhvr>
                                        <p:cTn id="13"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8" dur="26">
                                          <p:stCondLst>
                                            <p:cond delay="650"/>
                                          </p:stCondLst>
                                        </p:cTn>
                                        <p:tgtEl>
                                          <p:spTgt spid="3"/>
                                        </p:tgtEl>
                                      </p:cBhvr>
                                      <p:to x="100000" y="60000"/>
                                    </p:animScale>
                                    <p:animScale>
                                      <p:cBhvr>
                                        <p:cTn id="19" dur="166" decel="50000">
                                          <p:stCondLst>
                                            <p:cond delay="676"/>
                                          </p:stCondLst>
                                        </p:cTn>
                                        <p:tgtEl>
                                          <p:spTgt spid="3"/>
                                        </p:tgtEl>
                                      </p:cBhvr>
                                      <p:to x="100000" y="100000"/>
                                    </p:animScale>
                                    <p:animScale>
                                      <p:cBhvr>
                                        <p:cTn id="20" dur="26">
                                          <p:stCondLst>
                                            <p:cond delay="1312"/>
                                          </p:stCondLst>
                                        </p:cTn>
                                        <p:tgtEl>
                                          <p:spTgt spid="3"/>
                                        </p:tgtEl>
                                      </p:cBhvr>
                                      <p:to x="100000" y="80000"/>
                                    </p:animScale>
                                    <p:animScale>
                                      <p:cBhvr>
                                        <p:cTn id="21" dur="166" decel="50000">
                                          <p:stCondLst>
                                            <p:cond delay="1338"/>
                                          </p:stCondLst>
                                        </p:cTn>
                                        <p:tgtEl>
                                          <p:spTgt spid="3"/>
                                        </p:tgtEl>
                                      </p:cBhvr>
                                      <p:to x="100000" y="100000"/>
                                    </p:animScale>
                                    <p:animScale>
                                      <p:cBhvr>
                                        <p:cTn id="22" dur="26">
                                          <p:stCondLst>
                                            <p:cond delay="1642"/>
                                          </p:stCondLst>
                                        </p:cTn>
                                        <p:tgtEl>
                                          <p:spTgt spid="3"/>
                                        </p:tgtEl>
                                      </p:cBhvr>
                                      <p:to x="100000" y="90000"/>
                                    </p:animScale>
                                    <p:animScale>
                                      <p:cBhvr>
                                        <p:cTn id="23" dur="166" decel="50000">
                                          <p:stCondLst>
                                            <p:cond delay="1668"/>
                                          </p:stCondLst>
                                        </p:cTn>
                                        <p:tgtEl>
                                          <p:spTgt spid="3"/>
                                        </p:tgtEl>
                                      </p:cBhvr>
                                      <p:to x="100000" y="100000"/>
                                    </p:animScale>
                                    <p:animScale>
                                      <p:cBhvr>
                                        <p:cTn id="24" dur="26">
                                          <p:stCondLst>
                                            <p:cond delay="1808"/>
                                          </p:stCondLst>
                                        </p:cTn>
                                        <p:tgtEl>
                                          <p:spTgt spid="3"/>
                                        </p:tgtEl>
                                      </p:cBhvr>
                                      <p:to x="100000" y="95000"/>
                                    </p:animScale>
                                    <p:animScale>
                                      <p:cBhvr>
                                        <p:cTn id="25" dur="166" decel="50000">
                                          <p:stCondLst>
                                            <p:cond delay="1834"/>
                                          </p:stCondLst>
                                        </p:cTn>
                                        <p:tgtEl>
                                          <p:spTgt spid="3"/>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26"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wipe(down)">
                                      <p:cBhvr>
                                        <p:cTn id="30" dur="580">
                                          <p:stCondLst>
                                            <p:cond delay="0"/>
                                          </p:stCondLst>
                                        </p:cTn>
                                        <p:tgtEl>
                                          <p:spTgt spid="5"/>
                                        </p:tgtEl>
                                      </p:cBhvr>
                                    </p:animEffect>
                                    <p:anim calcmode="lin" valueType="num">
                                      <p:cBhvr>
                                        <p:cTn id="31"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2"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3"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4"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5"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6" dur="26">
                                          <p:stCondLst>
                                            <p:cond delay="650"/>
                                          </p:stCondLst>
                                        </p:cTn>
                                        <p:tgtEl>
                                          <p:spTgt spid="5"/>
                                        </p:tgtEl>
                                      </p:cBhvr>
                                      <p:to x="100000" y="60000"/>
                                    </p:animScale>
                                    <p:animScale>
                                      <p:cBhvr>
                                        <p:cTn id="37" dur="166" decel="50000">
                                          <p:stCondLst>
                                            <p:cond delay="676"/>
                                          </p:stCondLst>
                                        </p:cTn>
                                        <p:tgtEl>
                                          <p:spTgt spid="5"/>
                                        </p:tgtEl>
                                      </p:cBhvr>
                                      <p:to x="100000" y="100000"/>
                                    </p:animScale>
                                    <p:animScale>
                                      <p:cBhvr>
                                        <p:cTn id="38" dur="26">
                                          <p:stCondLst>
                                            <p:cond delay="1312"/>
                                          </p:stCondLst>
                                        </p:cTn>
                                        <p:tgtEl>
                                          <p:spTgt spid="5"/>
                                        </p:tgtEl>
                                      </p:cBhvr>
                                      <p:to x="100000" y="80000"/>
                                    </p:animScale>
                                    <p:animScale>
                                      <p:cBhvr>
                                        <p:cTn id="39" dur="166" decel="50000">
                                          <p:stCondLst>
                                            <p:cond delay="1338"/>
                                          </p:stCondLst>
                                        </p:cTn>
                                        <p:tgtEl>
                                          <p:spTgt spid="5"/>
                                        </p:tgtEl>
                                      </p:cBhvr>
                                      <p:to x="100000" y="100000"/>
                                    </p:animScale>
                                    <p:animScale>
                                      <p:cBhvr>
                                        <p:cTn id="40" dur="26">
                                          <p:stCondLst>
                                            <p:cond delay="1642"/>
                                          </p:stCondLst>
                                        </p:cTn>
                                        <p:tgtEl>
                                          <p:spTgt spid="5"/>
                                        </p:tgtEl>
                                      </p:cBhvr>
                                      <p:to x="100000" y="90000"/>
                                    </p:animScale>
                                    <p:animScale>
                                      <p:cBhvr>
                                        <p:cTn id="41" dur="166" decel="50000">
                                          <p:stCondLst>
                                            <p:cond delay="1668"/>
                                          </p:stCondLst>
                                        </p:cTn>
                                        <p:tgtEl>
                                          <p:spTgt spid="5"/>
                                        </p:tgtEl>
                                      </p:cBhvr>
                                      <p:to x="100000" y="100000"/>
                                    </p:animScale>
                                    <p:animScale>
                                      <p:cBhvr>
                                        <p:cTn id="42" dur="26">
                                          <p:stCondLst>
                                            <p:cond delay="1808"/>
                                          </p:stCondLst>
                                        </p:cTn>
                                        <p:tgtEl>
                                          <p:spTgt spid="5"/>
                                        </p:tgtEl>
                                      </p:cBhvr>
                                      <p:to x="100000" y="95000"/>
                                    </p:animScale>
                                    <p:animScale>
                                      <p:cBhvr>
                                        <p:cTn id="43"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3" name="TextBox 2"/>
          <p:cNvSpPr txBox="1"/>
          <p:nvPr/>
        </p:nvSpPr>
        <p:spPr>
          <a:xfrm>
            <a:off x="251520" y="308610"/>
            <a:ext cx="5544616" cy="646331"/>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3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SCHOOL  UNIFORMS</a:t>
            </a:r>
            <a:endParaRPr lang="hr-HR"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TextBox 5"/>
          <p:cNvSpPr txBox="1"/>
          <p:nvPr/>
        </p:nvSpPr>
        <p:spPr>
          <a:xfrm>
            <a:off x="539552" y="1412776"/>
            <a:ext cx="5976664" cy="2031325"/>
          </a:xfrm>
          <a:prstGeom prst="rect">
            <a:avLst/>
          </a:prstGeom>
          <a:noFill/>
        </p:spPr>
        <p:txBody>
          <a:bodyPr wrap="square" rtlCol="0">
            <a:spAutoFit/>
          </a:bodyPr>
          <a:lstStyle/>
          <a:p>
            <a:r>
              <a:rPr lang="hr-HR" dirty="0" smtClean="0"/>
              <a:t>During the years </a:t>
            </a:r>
            <a:r>
              <a:rPr lang="hr-HR" dirty="0" smtClean="0"/>
              <a:t>uniforms </a:t>
            </a:r>
            <a:r>
              <a:rPr lang="hr-HR" dirty="0" smtClean="0"/>
              <a:t>played a big role in </a:t>
            </a:r>
            <a:r>
              <a:rPr lang="hr-HR" dirty="0" smtClean="0"/>
              <a:t>English society</a:t>
            </a:r>
            <a:r>
              <a:rPr lang="hr-HR" dirty="0" smtClean="0"/>
              <a:t>. The first school to introduce uniforms was Christ’s Hospital and it is the oldest uniform of any school.</a:t>
            </a:r>
          </a:p>
          <a:p>
            <a:r>
              <a:rPr lang="hr-HR" dirty="0" smtClean="0"/>
              <a:t>Today they believes that uniforms support positive behavior and discipline, support for all races and protect children from social pressures.</a:t>
            </a:r>
            <a:endParaRPr lang="hr-HR"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xmlns="" val="0"/>
              </a:ext>
            </a:extLst>
          </a:blip>
          <a:srcRect/>
          <a:stretch>
            <a:fillRect/>
          </a:stretch>
        </p:blipFill>
        <p:spPr bwMode="auto">
          <a:xfrm>
            <a:off x="543192" y="3444101"/>
            <a:ext cx="4591271" cy="315485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1301450318"/>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 calcmode="lin" valueType="num">
                                      <p:cBhvr>
                                        <p:cTn id="12" dur="1000" fill="hold"/>
                                        <p:tgtEl>
                                          <p:spTgt spid="3074"/>
                                        </p:tgtEl>
                                        <p:attrNameLst>
                                          <p:attrName>ppt_w</p:attrName>
                                        </p:attrNameLst>
                                      </p:cBhvr>
                                      <p:tavLst>
                                        <p:tav tm="0">
                                          <p:val>
                                            <p:fltVal val="0"/>
                                          </p:val>
                                        </p:tav>
                                        <p:tav tm="100000">
                                          <p:val>
                                            <p:strVal val="#ppt_w"/>
                                          </p:val>
                                        </p:tav>
                                      </p:tavLst>
                                    </p:anim>
                                    <p:anim calcmode="lin" valueType="num">
                                      <p:cBhvr>
                                        <p:cTn id="13" dur="1000" fill="hold"/>
                                        <p:tgtEl>
                                          <p:spTgt spid="3074"/>
                                        </p:tgtEl>
                                        <p:attrNameLst>
                                          <p:attrName>ppt_h</p:attrName>
                                        </p:attrNameLst>
                                      </p:cBhvr>
                                      <p:tavLst>
                                        <p:tav tm="0">
                                          <p:val>
                                            <p:fltVal val="0"/>
                                          </p:val>
                                        </p:tav>
                                        <p:tav tm="100000">
                                          <p:val>
                                            <p:strVal val="#ppt_h"/>
                                          </p:val>
                                        </p:tav>
                                      </p:tavLst>
                                    </p:anim>
                                    <p:anim calcmode="lin" valueType="num">
                                      <p:cBhvr>
                                        <p:cTn id="14" dur="1000" fill="hold"/>
                                        <p:tgtEl>
                                          <p:spTgt spid="3074"/>
                                        </p:tgtEl>
                                        <p:attrNameLst>
                                          <p:attrName>style.rotation</p:attrName>
                                        </p:attrNameLst>
                                      </p:cBhvr>
                                      <p:tavLst>
                                        <p:tav tm="0">
                                          <p:val>
                                            <p:fltVal val="90"/>
                                          </p:val>
                                        </p:tav>
                                        <p:tav tm="100000">
                                          <p:val>
                                            <p:fltVal val="0"/>
                                          </p:val>
                                        </p:tav>
                                      </p:tavLst>
                                    </p:anim>
                                    <p:animEffect transition="in" filter="fade">
                                      <p:cBhvr>
                                        <p:cTn id="15" dur="10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B8F53"/>
        </a:solidFill>
        <a:effectLst/>
      </p:bgPr>
    </p:bg>
    <p:spTree>
      <p:nvGrpSpPr>
        <p:cNvPr id="1" name=""/>
        <p:cNvGrpSpPr/>
        <p:nvPr/>
      </p:nvGrpSpPr>
      <p:grpSpPr>
        <a:xfrm>
          <a:off x="0" y="0"/>
          <a:ext cx="0" cy="0"/>
          <a:chOff x="0" y="0"/>
          <a:chExt cx="0" cy="0"/>
        </a:xfrm>
      </p:grpSpPr>
      <p:sp>
        <p:nvSpPr>
          <p:cNvPr id="2" name="TextBox 1"/>
          <p:cNvSpPr txBox="1"/>
          <p:nvPr/>
        </p:nvSpPr>
        <p:spPr>
          <a:xfrm>
            <a:off x="539552" y="548680"/>
            <a:ext cx="6192688" cy="70788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40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BOARDING SCHOOL</a:t>
            </a:r>
            <a:endParaRPr lang="hr-HR" sz="40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755576" y="1412776"/>
            <a:ext cx="6336704" cy="1477328"/>
          </a:xfrm>
          <a:prstGeom prst="rect">
            <a:avLst/>
          </a:prstGeom>
          <a:noFill/>
        </p:spPr>
        <p:txBody>
          <a:bodyPr wrap="square" rtlCol="0">
            <a:spAutoFit/>
          </a:bodyPr>
          <a:lstStyle/>
          <a:p>
            <a:r>
              <a:rPr lang="hr-HR" dirty="0" smtClean="0"/>
              <a:t>In U.K. some parents send theire children to boarding </a:t>
            </a:r>
            <a:r>
              <a:rPr lang="hr-HR" dirty="0" smtClean="0"/>
              <a:t>schools.They </a:t>
            </a:r>
            <a:r>
              <a:rPr lang="hr-HR" dirty="0" smtClean="0"/>
              <a:t>are very organized and </a:t>
            </a:r>
            <a:r>
              <a:rPr lang="hr-HR" dirty="0" smtClean="0"/>
              <a:t>cost </a:t>
            </a:r>
            <a:r>
              <a:rPr lang="hr-HR" dirty="0" smtClean="0"/>
              <a:t>a lot of money. Children in boarding school have </a:t>
            </a:r>
            <a:r>
              <a:rPr lang="hr-HR" dirty="0" smtClean="0"/>
              <a:t>uniforms </a:t>
            </a:r>
            <a:r>
              <a:rPr lang="hr-HR" dirty="0" smtClean="0"/>
              <a:t>and they </a:t>
            </a:r>
            <a:r>
              <a:rPr lang="hr-HR" dirty="0" smtClean="0"/>
              <a:t>spend the </a:t>
            </a:r>
            <a:r>
              <a:rPr lang="hr-HR" dirty="0" smtClean="0"/>
              <a:t>whole year in school. Only </a:t>
            </a:r>
            <a:r>
              <a:rPr lang="hr-HR" dirty="0" smtClean="0"/>
              <a:t>during</a:t>
            </a:r>
            <a:r>
              <a:rPr lang="hr-HR" dirty="0" smtClean="0"/>
              <a:t> </a:t>
            </a:r>
            <a:r>
              <a:rPr lang="hr-HR" dirty="0" smtClean="0"/>
              <a:t>breaks they go </a:t>
            </a:r>
            <a:r>
              <a:rPr lang="hr-HR" dirty="0" smtClean="0"/>
              <a:t>home.Today ,most </a:t>
            </a:r>
            <a:r>
              <a:rPr lang="hr-HR" dirty="0" smtClean="0"/>
              <a:t>pupils are not going to boarding </a:t>
            </a:r>
            <a:r>
              <a:rPr lang="hr-HR" dirty="0" smtClean="0"/>
              <a:t>schools.</a:t>
            </a:r>
            <a:endParaRPr lang="hr-HR"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54228" y="2921649"/>
            <a:ext cx="5081733" cy="360419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3871599259"/>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4098"/>
                                        </p:tgtEl>
                                        <p:attrNameLst>
                                          <p:attrName>style.visibility</p:attrName>
                                        </p:attrNameLst>
                                      </p:cBhvr>
                                      <p:to>
                                        <p:strVal val="visible"/>
                                      </p:to>
                                    </p:set>
                                    <p:anim calcmode="lin" valueType="num">
                                      <p:cBhvr>
                                        <p:cTn id="15" dur="1000" fill="hold"/>
                                        <p:tgtEl>
                                          <p:spTgt spid="4098"/>
                                        </p:tgtEl>
                                        <p:attrNameLst>
                                          <p:attrName>ppt_w</p:attrName>
                                        </p:attrNameLst>
                                      </p:cBhvr>
                                      <p:tavLst>
                                        <p:tav tm="0">
                                          <p:val>
                                            <p:fltVal val="0"/>
                                          </p:val>
                                        </p:tav>
                                        <p:tav tm="100000">
                                          <p:val>
                                            <p:strVal val="#ppt_w"/>
                                          </p:val>
                                        </p:tav>
                                      </p:tavLst>
                                    </p:anim>
                                    <p:anim calcmode="lin" valueType="num">
                                      <p:cBhvr>
                                        <p:cTn id="16" dur="1000" fill="hold"/>
                                        <p:tgtEl>
                                          <p:spTgt spid="4098"/>
                                        </p:tgtEl>
                                        <p:attrNameLst>
                                          <p:attrName>ppt_h</p:attrName>
                                        </p:attrNameLst>
                                      </p:cBhvr>
                                      <p:tavLst>
                                        <p:tav tm="0">
                                          <p:val>
                                            <p:fltVal val="0"/>
                                          </p:val>
                                        </p:tav>
                                        <p:tav tm="100000">
                                          <p:val>
                                            <p:strVal val="#ppt_h"/>
                                          </p:val>
                                        </p:tav>
                                      </p:tavLst>
                                    </p:anim>
                                    <p:anim calcmode="lin" valueType="num">
                                      <p:cBhvr>
                                        <p:cTn id="17" dur="1000" fill="hold"/>
                                        <p:tgtEl>
                                          <p:spTgt spid="4098"/>
                                        </p:tgtEl>
                                        <p:attrNameLst>
                                          <p:attrName>style.rotation</p:attrName>
                                        </p:attrNameLst>
                                      </p:cBhvr>
                                      <p:tavLst>
                                        <p:tav tm="0">
                                          <p:val>
                                            <p:fltVal val="90"/>
                                          </p:val>
                                        </p:tav>
                                        <p:tav tm="100000">
                                          <p:val>
                                            <p:fltVal val="0"/>
                                          </p:val>
                                        </p:tav>
                                      </p:tavLst>
                                    </p:anim>
                                    <p:animEffect transition="in" filter="fade">
                                      <p:cBhvr>
                                        <p:cTn id="18"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483768" y="3140968"/>
            <a:ext cx="7344816" cy="11079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hr-HR" sz="66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THE END</a:t>
            </a:r>
            <a:endParaRPr lang="hr-HR" sz="6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3" name="TextBox 2"/>
          <p:cNvSpPr txBox="1"/>
          <p:nvPr/>
        </p:nvSpPr>
        <p:spPr>
          <a:xfrm>
            <a:off x="6500827" y="5000636"/>
            <a:ext cx="2643174" cy="1200329"/>
          </a:xfrm>
          <a:prstGeom prst="rect">
            <a:avLst/>
          </a:prstGeom>
          <a:noFill/>
        </p:spPr>
        <p:txBody>
          <a:bodyPr wrap="square" rtlCol="0">
            <a:spAutoFit/>
          </a:bodyPr>
          <a:lstStyle/>
          <a:p>
            <a:r>
              <a:rPr lang="hr-HR" dirty="0" smtClean="0">
                <a:solidFill>
                  <a:srgbClr val="CC9900"/>
                </a:solidFill>
              </a:rPr>
              <a:t>Filip Posavac</a:t>
            </a:r>
          </a:p>
          <a:p>
            <a:r>
              <a:rPr lang="hr-HR" dirty="0" smtClean="0">
                <a:solidFill>
                  <a:srgbClr val="CC9900"/>
                </a:solidFill>
              </a:rPr>
              <a:t>Dorian Posavac</a:t>
            </a:r>
          </a:p>
          <a:p>
            <a:r>
              <a:rPr lang="hr-HR" dirty="0" smtClean="0">
                <a:solidFill>
                  <a:srgbClr val="CC9900"/>
                </a:solidFill>
              </a:rPr>
              <a:t>6.b</a:t>
            </a:r>
          </a:p>
          <a:p>
            <a:r>
              <a:rPr lang="hr-HR" dirty="0" smtClean="0">
                <a:solidFill>
                  <a:srgbClr val="CC9900"/>
                </a:solidFill>
              </a:rPr>
              <a:t>OŠ Bukovac</a:t>
            </a:r>
            <a:endParaRPr lang="hr-HR" dirty="0">
              <a:solidFill>
                <a:srgbClr val="CC9900"/>
              </a:solidFill>
            </a:endParaRPr>
          </a:p>
        </p:txBody>
      </p:sp>
    </p:spTree>
    <p:extLst>
      <p:ext uri="{BB962C8B-B14F-4D97-AF65-F5344CB8AC3E}">
        <p14:creationId xmlns:p14="http://schemas.microsoft.com/office/powerpoint/2010/main" xmlns="" val="45540216"/>
      </p:ext>
    </p:extLst>
  </p:cSld>
  <p:clrMapOvr>
    <a:masterClrMapping/>
  </p:clrMapOvr>
  <mc:AlternateContent xmlns:mc="http://schemas.openxmlformats.org/markup-compatibility/2006">
    <mc:Choice xmlns:p14="http://schemas.microsoft.com/office/powerpoint/2010/main" xmlns="" Requires="p14">
      <p:transition spd="slow" p14:dur="1200">
        <p14:prism/>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xit" presetSubtype="0" fill="hold" grpId="0" nodeType="clickEffect">
                                  <p:stCondLst>
                                    <p:cond delay="0"/>
                                  </p:stCondLst>
                                  <p:childTnLst>
                                    <p:animEffect transition="out" filter="fade">
                                      <p:cBhvr>
                                        <p:cTn id="6" dur="2000"/>
                                        <p:tgtEl>
                                          <p:spTgt spid="2"/>
                                        </p:tgtEl>
                                      </p:cBhvr>
                                    </p:animEffect>
                                    <p:anim calcmode="lin" valueType="num">
                                      <p:cBhvr>
                                        <p:cTn id="7" dur="2000"/>
                                        <p:tgtEl>
                                          <p:spTgt spid="2"/>
                                        </p:tgtEl>
                                        <p:attrNameLst>
                                          <p:attrName>ppt_w</p:attrName>
                                        </p:attrNameLst>
                                      </p:cBhvr>
                                      <p:tavLst>
                                        <p:tav tm="0">
                                          <p:val>
                                            <p:strVal val="ppt_w"/>
                                          </p:val>
                                        </p:tav>
                                        <p:tav tm="5000">
                                          <p:val>
                                            <p:strVal val="0.92*ppt_w"/>
                                          </p:val>
                                        </p:tav>
                                        <p:tav tm="10000">
                                          <p:val>
                                            <p:strVal val="0.71*ppt_w"/>
                                          </p:val>
                                        </p:tav>
                                        <p:tav tm="15000">
                                          <p:val>
                                            <p:strVal val="0.38*ppt_w"/>
                                          </p:val>
                                        </p:tav>
                                        <p:tav tm="20000">
                                          <p:val>
                                            <p:fltVal val="0"/>
                                          </p:val>
                                        </p:tav>
                                        <p:tav tm="25000">
                                          <p:val>
                                            <p:strVal val="-0.38*ppt_w"/>
                                          </p:val>
                                        </p:tav>
                                        <p:tav tm="30000">
                                          <p:val>
                                            <p:strVal val="-0.71*ppt_w"/>
                                          </p:val>
                                        </p:tav>
                                        <p:tav tm="35000">
                                          <p:val>
                                            <p:strVal val="-0.92*ppt_w"/>
                                          </p:val>
                                        </p:tav>
                                        <p:tav tm="40000">
                                          <p:val>
                                            <p:strVal val="-ppt_w"/>
                                          </p:val>
                                        </p:tav>
                                        <p:tav tm="45000">
                                          <p:val>
                                            <p:strVal val="-0.92*ppt_w"/>
                                          </p:val>
                                        </p:tav>
                                        <p:tav tm="50000">
                                          <p:val>
                                            <p:strVal val="-0.71*ppt_w"/>
                                          </p:val>
                                        </p:tav>
                                        <p:tav tm="55000">
                                          <p:val>
                                            <p:strVal val="-0.38*ppt_w"/>
                                          </p:val>
                                        </p:tav>
                                        <p:tav tm="60000">
                                          <p:val>
                                            <p:fltVal val="0"/>
                                          </p:val>
                                        </p:tav>
                                        <p:tav tm="65000">
                                          <p:val>
                                            <p:strVal val="0.38*ppt_w"/>
                                          </p:val>
                                        </p:tav>
                                        <p:tav tm="70000">
                                          <p:val>
                                            <p:strVal val="0.71*ppt_w"/>
                                          </p:val>
                                        </p:tav>
                                        <p:tav tm="75000">
                                          <p:val>
                                            <p:strVal val="0.92*ppt_w"/>
                                          </p:val>
                                        </p:tav>
                                        <p:tav tm="80000">
                                          <p:val>
                                            <p:strVal val="ppt_w"/>
                                          </p:val>
                                        </p:tav>
                                        <p:tav tm="85000">
                                          <p:val>
                                            <p:strVal val="0.92*ppt_w"/>
                                          </p:val>
                                        </p:tav>
                                        <p:tav tm="90000">
                                          <p:val>
                                            <p:strVal val="0.71*ppt_w"/>
                                          </p:val>
                                        </p:tav>
                                        <p:tav tm="95000">
                                          <p:val>
                                            <p:strVal val="0.38*ppt_w"/>
                                          </p:val>
                                        </p:tav>
                                        <p:tav tm="100000">
                                          <p:val>
                                            <p:fltVal val="0"/>
                                          </p:val>
                                        </p:tav>
                                      </p:tavLst>
                                    </p:anim>
                                    <p:anim calcmode="lin" valueType="num">
                                      <p:cBhvr>
                                        <p:cTn id="8" dur="2000"/>
                                        <p:tgtEl>
                                          <p:spTgt spid="2"/>
                                        </p:tgtEl>
                                        <p:attrNameLst>
                                          <p:attrName>ppt_h</p:attrName>
                                        </p:attrNameLst>
                                      </p:cBhvr>
                                      <p:tavLst>
                                        <p:tav tm="0">
                                          <p:val>
                                            <p:strVal val="ppt_h"/>
                                          </p:val>
                                        </p:tav>
                                        <p:tav tm="100000">
                                          <p:val>
                                            <p:strVal val="ppt_h"/>
                                          </p:val>
                                        </p:tav>
                                      </p:tavLst>
                                    </p:anim>
                                    <p:set>
                                      <p:cBhvr>
                                        <p:cTn id="9" dur="1" fill="hold">
                                          <p:stCondLst>
                                            <p:cond delay="19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Technic">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Technic">
      <a:majorFont>
        <a:latin typeface="Franklin Gothic Book"/>
        <a:ea typeface=""/>
        <a:cs typeface=""/>
        <a:font script="Jpan" typeface="ＭＳ Ｐゴシック"/>
        <a:font script="Hang" typeface="HY견고딕"/>
        <a:font script="Hans" typeface="宋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HGｺﾞｼｯｸM"/>
        <a:font script="Hang" typeface="HY중고딕"/>
        <a:font script="Hans" typeface="黑体"/>
        <a:font script="Hant" typeface="微軟正黑體"/>
        <a:font script="Arab" typeface="Tahoma"/>
        <a:font script="Hebr" typeface="Levenim MT"/>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shade val="40000"/>
                <a:satMod val="150000"/>
              </a:schemeClr>
            </a:gs>
            <a:gs pos="30000">
              <a:schemeClr val="phClr">
                <a:shade val="60000"/>
                <a:satMod val="150000"/>
              </a:schemeClr>
            </a:gs>
            <a:gs pos="100000">
              <a:schemeClr val="phClr">
                <a:tint val="83000"/>
                <a:satMod val="200000"/>
              </a:schemeClr>
            </a:gs>
          </a:gsLst>
          <a:lin ang="13000000" scaled="0"/>
        </a:gradFill>
        <a:gradFill rotWithShape="1">
          <a:gsLst>
            <a:gs pos="0">
              <a:schemeClr val="phClr">
                <a:tint val="78000"/>
                <a:satMod val="220000"/>
              </a:schemeClr>
            </a:gs>
            <a:gs pos="100000">
              <a:schemeClr val="phClr">
                <a:shade val="35000"/>
                <a:satMod val="155000"/>
              </a:schemeClr>
            </a:gs>
          </a:gsLst>
          <a:path path="circle">
            <a:fillToRect l="60000" t="50000" r="4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1068</TotalTime>
  <Words>461</Words>
  <Application>Microsoft Office PowerPoint</Application>
  <PresentationFormat>On-screen Show (4:3)</PresentationFormat>
  <Paragraphs>26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Technic</vt:lpstr>
      <vt:lpstr>SCHOOLs  IN  GREAT BRITAIN</vt:lpstr>
      <vt:lpstr>PRIMARY SCHOOL</vt:lpstr>
      <vt:lpstr>Slide 3</vt:lpstr>
      <vt:lpstr>Slide 4</vt:lpstr>
      <vt:lpstr>Slide 5</vt:lpstr>
      <vt:lpstr>Slide 6</vt:lpstr>
      <vt:lpstr>Slide 7</vt:lpstr>
      <vt:lpstr>Slide 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SCHOOL IN BRITAIN</dc:title>
  <dc:creator>FRENDER</dc:creator>
  <cp:lastModifiedBy>igor</cp:lastModifiedBy>
  <cp:revision>30</cp:revision>
  <dcterms:created xsi:type="dcterms:W3CDTF">2014-01-25T17:25:59Z</dcterms:created>
  <dcterms:modified xsi:type="dcterms:W3CDTF">2014-02-09T16:50:55Z</dcterms:modified>
</cp:coreProperties>
</file>